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59" r:id="rId4"/>
    <p:sldId id="278" r:id="rId5"/>
    <p:sldId id="260" r:id="rId6"/>
    <p:sldId id="261" r:id="rId7"/>
    <p:sldId id="262" r:id="rId8"/>
    <p:sldId id="263" r:id="rId9"/>
    <p:sldId id="265" r:id="rId10"/>
    <p:sldId id="267" r:id="rId11"/>
    <p:sldId id="264" r:id="rId12"/>
    <p:sldId id="266" r:id="rId13"/>
    <p:sldId id="268" r:id="rId14"/>
    <p:sldId id="269" r:id="rId15"/>
    <p:sldId id="279" r:id="rId16"/>
    <p:sldId id="270" r:id="rId17"/>
    <p:sldId id="271" r:id="rId18"/>
    <p:sldId id="280" r:id="rId19"/>
    <p:sldId id="272" r:id="rId20"/>
    <p:sldId id="273" r:id="rId21"/>
    <p:sldId id="274" r:id="rId22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3616F6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876" y="-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7/17/2018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2D75B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7/17/2018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2D75B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7/17/2018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2D75B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7/17/2018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940308" y="233172"/>
            <a:ext cx="10277856" cy="6434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935736" y="228600"/>
            <a:ext cx="10287000" cy="6443980"/>
          </a:xfrm>
          <a:custGeom>
            <a:avLst/>
            <a:gdLst/>
            <a:ahLst/>
            <a:cxnLst/>
            <a:rect l="l" t="t" r="r" b="b"/>
            <a:pathLst>
              <a:path w="10287000" h="6443980">
                <a:moveTo>
                  <a:pt x="0" y="6443472"/>
                </a:moveTo>
                <a:lnTo>
                  <a:pt x="10287000" y="6443472"/>
                </a:lnTo>
                <a:lnTo>
                  <a:pt x="10287000" y="0"/>
                </a:lnTo>
                <a:lnTo>
                  <a:pt x="0" y="0"/>
                </a:lnTo>
                <a:lnTo>
                  <a:pt x="0" y="644347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4367784" y="2889504"/>
            <a:ext cx="2848356" cy="6797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4347717" y="2869819"/>
            <a:ext cx="2832158" cy="6650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6864731" y="2970022"/>
            <a:ext cx="186055" cy="217170"/>
          </a:xfrm>
          <a:custGeom>
            <a:avLst/>
            <a:gdLst/>
            <a:ahLst/>
            <a:cxnLst/>
            <a:rect l="l" t="t" r="r" b="b"/>
            <a:pathLst>
              <a:path w="186054" h="217169">
                <a:moveTo>
                  <a:pt x="90297" y="0"/>
                </a:moveTo>
                <a:lnTo>
                  <a:pt x="50165" y="8254"/>
                </a:lnTo>
                <a:lnTo>
                  <a:pt x="16855" y="39133"/>
                </a:lnTo>
                <a:lnTo>
                  <a:pt x="3053" y="76979"/>
                </a:lnTo>
                <a:lnTo>
                  <a:pt x="0" y="111251"/>
                </a:lnTo>
                <a:lnTo>
                  <a:pt x="287" y="124013"/>
                </a:lnTo>
                <a:lnTo>
                  <a:pt x="7413" y="167253"/>
                </a:lnTo>
                <a:lnTo>
                  <a:pt x="31305" y="202390"/>
                </a:lnTo>
                <a:lnTo>
                  <a:pt x="74640" y="216513"/>
                </a:lnTo>
                <a:lnTo>
                  <a:pt x="85851" y="216915"/>
                </a:lnTo>
                <a:lnTo>
                  <a:pt x="100042" y="216388"/>
                </a:lnTo>
                <a:lnTo>
                  <a:pt x="140208" y="208279"/>
                </a:lnTo>
                <a:lnTo>
                  <a:pt x="175337" y="192027"/>
                </a:lnTo>
                <a:lnTo>
                  <a:pt x="185674" y="185165"/>
                </a:lnTo>
                <a:lnTo>
                  <a:pt x="185294" y="159686"/>
                </a:lnTo>
                <a:lnTo>
                  <a:pt x="182298" y="115300"/>
                </a:lnTo>
                <a:lnTo>
                  <a:pt x="172227" y="64198"/>
                </a:lnTo>
                <a:lnTo>
                  <a:pt x="155493" y="29358"/>
                </a:lnTo>
                <a:lnTo>
                  <a:pt x="122747" y="5089"/>
                </a:lnTo>
                <a:lnTo>
                  <a:pt x="90297" y="0"/>
                </a:lnTo>
                <a:close/>
              </a:path>
            </a:pathLst>
          </a:custGeom>
          <a:ln w="12192">
            <a:solidFill>
              <a:srgbClr val="333E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4347717" y="2881248"/>
            <a:ext cx="381000" cy="642620"/>
          </a:xfrm>
          <a:custGeom>
            <a:avLst/>
            <a:gdLst/>
            <a:ahLst/>
            <a:cxnLst/>
            <a:rect l="l" t="t" r="r" b="b"/>
            <a:pathLst>
              <a:path w="381000" h="642620">
                <a:moveTo>
                  <a:pt x="38735" y="0"/>
                </a:moveTo>
                <a:lnTo>
                  <a:pt x="359283" y="0"/>
                </a:lnTo>
                <a:lnTo>
                  <a:pt x="362331" y="0"/>
                </a:lnTo>
                <a:lnTo>
                  <a:pt x="364998" y="762"/>
                </a:lnTo>
                <a:lnTo>
                  <a:pt x="367284" y="2412"/>
                </a:lnTo>
                <a:lnTo>
                  <a:pt x="369570" y="4063"/>
                </a:lnTo>
                <a:lnTo>
                  <a:pt x="371602" y="6985"/>
                </a:lnTo>
                <a:lnTo>
                  <a:pt x="373253" y="11175"/>
                </a:lnTo>
                <a:lnTo>
                  <a:pt x="374904" y="15239"/>
                </a:lnTo>
                <a:lnTo>
                  <a:pt x="376174" y="20574"/>
                </a:lnTo>
                <a:lnTo>
                  <a:pt x="376936" y="27050"/>
                </a:lnTo>
                <a:lnTo>
                  <a:pt x="377825" y="33527"/>
                </a:lnTo>
                <a:lnTo>
                  <a:pt x="378206" y="41655"/>
                </a:lnTo>
                <a:lnTo>
                  <a:pt x="378206" y="51562"/>
                </a:lnTo>
                <a:lnTo>
                  <a:pt x="378206" y="60833"/>
                </a:lnTo>
                <a:lnTo>
                  <a:pt x="377825" y="68706"/>
                </a:lnTo>
                <a:lnTo>
                  <a:pt x="376936" y="75184"/>
                </a:lnTo>
                <a:lnTo>
                  <a:pt x="376174" y="81661"/>
                </a:lnTo>
                <a:lnTo>
                  <a:pt x="374904" y="86867"/>
                </a:lnTo>
                <a:lnTo>
                  <a:pt x="373253" y="90804"/>
                </a:lnTo>
                <a:lnTo>
                  <a:pt x="371602" y="94741"/>
                </a:lnTo>
                <a:lnTo>
                  <a:pt x="369570" y="97662"/>
                </a:lnTo>
                <a:lnTo>
                  <a:pt x="367284" y="99440"/>
                </a:lnTo>
                <a:lnTo>
                  <a:pt x="364998" y="101346"/>
                </a:lnTo>
                <a:lnTo>
                  <a:pt x="362331" y="102235"/>
                </a:lnTo>
                <a:lnTo>
                  <a:pt x="359283" y="102235"/>
                </a:lnTo>
                <a:lnTo>
                  <a:pt x="130048" y="102235"/>
                </a:lnTo>
                <a:lnTo>
                  <a:pt x="130048" y="259079"/>
                </a:lnTo>
                <a:lnTo>
                  <a:pt x="324104" y="259079"/>
                </a:lnTo>
                <a:lnTo>
                  <a:pt x="327025" y="259079"/>
                </a:lnTo>
                <a:lnTo>
                  <a:pt x="329819" y="259968"/>
                </a:lnTo>
                <a:lnTo>
                  <a:pt x="342138" y="285623"/>
                </a:lnTo>
                <a:lnTo>
                  <a:pt x="343027" y="292100"/>
                </a:lnTo>
                <a:lnTo>
                  <a:pt x="343408" y="299974"/>
                </a:lnTo>
                <a:lnTo>
                  <a:pt x="343408" y="309245"/>
                </a:lnTo>
                <a:lnTo>
                  <a:pt x="343408" y="318770"/>
                </a:lnTo>
                <a:lnTo>
                  <a:pt x="343027" y="326771"/>
                </a:lnTo>
                <a:lnTo>
                  <a:pt x="342138" y="332993"/>
                </a:lnTo>
                <a:lnTo>
                  <a:pt x="341376" y="339343"/>
                </a:lnTo>
                <a:lnTo>
                  <a:pt x="340106" y="344424"/>
                </a:lnTo>
                <a:lnTo>
                  <a:pt x="338455" y="348106"/>
                </a:lnTo>
                <a:lnTo>
                  <a:pt x="336804" y="351916"/>
                </a:lnTo>
                <a:lnTo>
                  <a:pt x="334772" y="354711"/>
                </a:lnTo>
                <a:lnTo>
                  <a:pt x="332232" y="356362"/>
                </a:lnTo>
                <a:lnTo>
                  <a:pt x="329819" y="358013"/>
                </a:lnTo>
                <a:lnTo>
                  <a:pt x="327025" y="358775"/>
                </a:lnTo>
                <a:lnTo>
                  <a:pt x="324104" y="358775"/>
                </a:lnTo>
                <a:lnTo>
                  <a:pt x="130048" y="358775"/>
                </a:lnTo>
                <a:lnTo>
                  <a:pt x="130048" y="540003"/>
                </a:lnTo>
                <a:lnTo>
                  <a:pt x="361315" y="540003"/>
                </a:lnTo>
                <a:lnTo>
                  <a:pt x="364236" y="540003"/>
                </a:lnTo>
                <a:lnTo>
                  <a:pt x="375666" y="551434"/>
                </a:lnTo>
                <a:lnTo>
                  <a:pt x="377317" y="555371"/>
                </a:lnTo>
                <a:lnTo>
                  <a:pt x="378587" y="560577"/>
                </a:lnTo>
                <a:lnTo>
                  <a:pt x="379476" y="567054"/>
                </a:lnTo>
                <a:lnTo>
                  <a:pt x="380238" y="573531"/>
                </a:lnTo>
                <a:lnTo>
                  <a:pt x="380619" y="581533"/>
                </a:lnTo>
                <a:lnTo>
                  <a:pt x="380619" y="591185"/>
                </a:lnTo>
                <a:lnTo>
                  <a:pt x="380619" y="600710"/>
                </a:lnTo>
                <a:lnTo>
                  <a:pt x="375666" y="630809"/>
                </a:lnTo>
                <a:lnTo>
                  <a:pt x="374015" y="634746"/>
                </a:lnTo>
                <a:lnTo>
                  <a:pt x="371983" y="637666"/>
                </a:lnTo>
                <a:lnTo>
                  <a:pt x="369443" y="639572"/>
                </a:lnTo>
                <a:lnTo>
                  <a:pt x="367030" y="641350"/>
                </a:lnTo>
                <a:lnTo>
                  <a:pt x="364236" y="642238"/>
                </a:lnTo>
                <a:lnTo>
                  <a:pt x="361315" y="642238"/>
                </a:lnTo>
                <a:lnTo>
                  <a:pt x="38735" y="642238"/>
                </a:lnTo>
                <a:lnTo>
                  <a:pt x="2778" y="619839"/>
                </a:lnTo>
                <a:lnTo>
                  <a:pt x="0" y="601090"/>
                </a:lnTo>
                <a:lnTo>
                  <a:pt x="0" y="41148"/>
                </a:lnTo>
                <a:lnTo>
                  <a:pt x="17053" y="5411"/>
                </a:lnTo>
                <a:lnTo>
                  <a:pt x="30857" y="597"/>
                </a:lnTo>
                <a:lnTo>
                  <a:pt x="38735" y="0"/>
                </a:lnTo>
                <a:close/>
              </a:path>
            </a:pathLst>
          </a:custGeom>
          <a:ln w="12192">
            <a:solidFill>
              <a:srgbClr val="333E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4843017" y="2879217"/>
            <a:ext cx="529590" cy="647700"/>
          </a:xfrm>
          <a:custGeom>
            <a:avLst/>
            <a:gdLst/>
            <a:ahLst/>
            <a:cxnLst/>
            <a:rect l="l" t="t" r="r" b="b"/>
            <a:pathLst>
              <a:path w="529589" h="647700">
                <a:moveTo>
                  <a:pt x="472440" y="0"/>
                </a:moveTo>
                <a:lnTo>
                  <a:pt x="514223" y="3556"/>
                </a:lnTo>
                <a:lnTo>
                  <a:pt x="527050" y="12446"/>
                </a:lnTo>
                <a:lnTo>
                  <a:pt x="528701" y="15112"/>
                </a:lnTo>
                <a:lnTo>
                  <a:pt x="529590" y="18034"/>
                </a:lnTo>
                <a:lnTo>
                  <a:pt x="529590" y="21336"/>
                </a:lnTo>
                <a:lnTo>
                  <a:pt x="529590" y="598678"/>
                </a:lnTo>
                <a:lnTo>
                  <a:pt x="529590" y="606171"/>
                </a:lnTo>
                <a:lnTo>
                  <a:pt x="528193" y="613029"/>
                </a:lnTo>
                <a:lnTo>
                  <a:pt x="498983" y="642493"/>
                </a:lnTo>
                <a:lnTo>
                  <a:pt x="492887" y="644398"/>
                </a:lnTo>
                <a:lnTo>
                  <a:pt x="486664" y="645287"/>
                </a:lnTo>
                <a:lnTo>
                  <a:pt x="480441" y="645287"/>
                </a:lnTo>
                <a:lnTo>
                  <a:pt x="424815" y="645287"/>
                </a:lnTo>
                <a:lnTo>
                  <a:pt x="382635" y="636889"/>
                </a:lnTo>
                <a:lnTo>
                  <a:pt x="350901" y="604266"/>
                </a:lnTo>
                <a:lnTo>
                  <a:pt x="328549" y="563880"/>
                </a:lnTo>
                <a:lnTo>
                  <a:pt x="168783" y="263525"/>
                </a:lnTo>
                <a:lnTo>
                  <a:pt x="147601" y="221001"/>
                </a:lnTo>
                <a:lnTo>
                  <a:pt x="126761" y="175148"/>
                </a:lnTo>
                <a:lnTo>
                  <a:pt x="114681" y="145415"/>
                </a:lnTo>
                <a:lnTo>
                  <a:pt x="113665" y="145415"/>
                </a:lnTo>
                <a:lnTo>
                  <a:pt x="116040" y="198921"/>
                </a:lnTo>
                <a:lnTo>
                  <a:pt x="117332" y="252730"/>
                </a:lnTo>
                <a:lnTo>
                  <a:pt x="117602" y="289941"/>
                </a:lnTo>
                <a:lnTo>
                  <a:pt x="117602" y="625856"/>
                </a:lnTo>
                <a:lnTo>
                  <a:pt x="117602" y="629285"/>
                </a:lnTo>
                <a:lnTo>
                  <a:pt x="81256" y="646461"/>
                </a:lnTo>
                <a:lnTo>
                  <a:pt x="58039" y="647319"/>
                </a:lnTo>
                <a:lnTo>
                  <a:pt x="49730" y="647223"/>
                </a:lnTo>
                <a:lnTo>
                  <a:pt x="11430" y="641604"/>
                </a:lnTo>
                <a:lnTo>
                  <a:pt x="0" y="629285"/>
                </a:lnTo>
                <a:lnTo>
                  <a:pt x="0" y="625856"/>
                </a:lnTo>
                <a:lnTo>
                  <a:pt x="0" y="48641"/>
                </a:lnTo>
                <a:lnTo>
                  <a:pt x="20828" y="8568"/>
                </a:lnTo>
                <a:lnTo>
                  <a:pt x="47117" y="2032"/>
                </a:lnTo>
                <a:lnTo>
                  <a:pt x="117094" y="2032"/>
                </a:lnTo>
                <a:lnTo>
                  <a:pt x="155152" y="7088"/>
                </a:lnTo>
                <a:lnTo>
                  <a:pt x="186513" y="30233"/>
                </a:lnTo>
                <a:lnTo>
                  <a:pt x="209423" y="68961"/>
                </a:lnTo>
                <a:lnTo>
                  <a:pt x="334518" y="303784"/>
                </a:lnTo>
                <a:lnTo>
                  <a:pt x="339945" y="314404"/>
                </a:lnTo>
                <a:lnTo>
                  <a:pt x="345360" y="324929"/>
                </a:lnTo>
                <a:lnTo>
                  <a:pt x="350752" y="335359"/>
                </a:lnTo>
                <a:lnTo>
                  <a:pt x="356108" y="345694"/>
                </a:lnTo>
                <a:lnTo>
                  <a:pt x="361394" y="356000"/>
                </a:lnTo>
                <a:lnTo>
                  <a:pt x="381611" y="397208"/>
                </a:lnTo>
                <a:lnTo>
                  <a:pt x="400756" y="437280"/>
                </a:lnTo>
                <a:lnTo>
                  <a:pt x="414401" y="467106"/>
                </a:lnTo>
                <a:lnTo>
                  <a:pt x="414909" y="467106"/>
                </a:lnTo>
                <a:lnTo>
                  <a:pt x="413051" y="413259"/>
                </a:lnTo>
                <a:lnTo>
                  <a:pt x="412162" y="357743"/>
                </a:lnTo>
                <a:lnTo>
                  <a:pt x="411988" y="322707"/>
                </a:lnTo>
                <a:lnTo>
                  <a:pt x="411988" y="21336"/>
                </a:lnTo>
                <a:lnTo>
                  <a:pt x="411988" y="18034"/>
                </a:lnTo>
                <a:lnTo>
                  <a:pt x="449347" y="696"/>
                </a:lnTo>
                <a:lnTo>
                  <a:pt x="463964" y="73"/>
                </a:lnTo>
                <a:lnTo>
                  <a:pt x="472440" y="0"/>
                </a:lnTo>
                <a:close/>
              </a:path>
            </a:pathLst>
          </a:custGeom>
          <a:ln w="12192">
            <a:solidFill>
              <a:srgbClr val="333E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6262242" y="2876804"/>
            <a:ext cx="395605" cy="647065"/>
          </a:xfrm>
          <a:custGeom>
            <a:avLst/>
            <a:gdLst/>
            <a:ahLst/>
            <a:cxnLst/>
            <a:rect l="l" t="t" r="r" b="b"/>
            <a:pathLst>
              <a:path w="395604" h="647064">
                <a:moveTo>
                  <a:pt x="212471" y="0"/>
                </a:moveTo>
                <a:lnTo>
                  <a:pt x="221448" y="47"/>
                </a:lnTo>
                <a:lnTo>
                  <a:pt x="229520" y="190"/>
                </a:lnTo>
                <a:lnTo>
                  <a:pt x="236688" y="428"/>
                </a:lnTo>
                <a:lnTo>
                  <a:pt x="242951" y="762"/>
                </a:lnTo>
                <a:lnTo>
                  <a:pt x="250698" y="1143"/>
                </a:lnTo>
                <a:lnTo>
                  <a:pt x="268478" y="7874"/>
                </a:lnTo>
                <a:lnTo>
                  <a:pt x="269875" y="9906"/>
                </a:lnTo>
                <a:lnTo>
                  <a:pt x="270510" y="12319"/>
                </a:lnTo>
                <a:lnTo>
                  <a:pt x="270510" y="15367"/>
                </a:lnTo>
                <a:lnTo>
                  <a:pt x="270510" y="545973"/>
                </a:lnTo>
                <a:lnTo>
                  <a:pt x="375285" y="545973"/>
                </a:lnTo>
                <a:lnTo>
                  <a:pt x="378206" y="545973"/>
                </a:lnTo>
                <a:lnTo>
                  <a:pt x="381000" y="546862"/>
                </a:lnTo>
                <a:lnTo>
                  <a:pt x="383413" y="548640"/>
                </a:lnTo>
                <a:lnTo>
                  <a:pt x="385953" y="550545"/>
                </a:lnTo>
                <a:lnTo>
                  <a:pt x="388112" y="553338"/>
                </a:lnTo>
                <a:lnTo>
                  <a:pt x="389889" y="557403"/>
                </a:lnTo>
                <a:lnTo>
                  <a:pt x="391667" y="561340"/>
                </a:lnTo>
                <a:lnTo>
                  <a:pt x="393064" y="566547"/>
                </a:lnTo>
                <a:lnTo>
                  <a:pt x="393827" y="573024"/>
                </a:lnTo>
                <a:lnTo>
                  <a:pt x="394715" y="579501"/>
                </a:lnTo>
                <a:lnTo>
                  <a:pt x="395097" y="587501"/>
                </a:lnTo>
                <a:lnTo>
                  <a:pt x="395097" y="597026"/>
                </a:lnTo>
                <a:lnTo>
                  <a:pt x="395097" y="606298"/>
                </a:lnTo>
                <a:lnTo>
                  <a:pt x="394588" y="614172"/>
                </a:lnTo>
                <a:lnTo>
                  <a:pt x="393573" y="620649"/>
                </a:lnTo>
                <a:lnTo>
                  <a:pt x="392684" y="627126"/>
                </a:lnTo>
                <a:lnTo>
                  <a:pt x="383159" y="644271"/>
                </a:lnTo>
                <a:lnTo>
                  <a:pt x="380873" y="645922"/>
                </a:lnTo>
                <a:lnTo>
                  <a:pt x="378206" y="646684"/>
                </a:lnTo>
                <a:lnTo>
                  <a:pt x="375285" y="646684"/>
                </a:lnTo>
                <a:lnTo>
                  <a:pt x="20828" y="646684"/>
                </a:lnTo>
                <a:lnTo>
                  <a:pt x="18161" y="646684"/>
                </a:lnTo>
                <a:lnTo>
                  <a:pt x="15748" y="645922"/>
                </a:lnTo>
                <a:lnTo>
                  <a:pt x="13462" y="644271"/>
                </a:lnTo>
                <a:lnTo>
                  <a:pt x="11049" y="642620"/>
                </a:lnTo>
                <a:lnTo>
                  <a:pt x="9017" y="639826"/>
                </a:lnTo>
                <a:lnTo>
                  <a:pt x="7239" y="636016"/>
                </a:lnTo>
                <a:lnTo>
                  <a:pt x="5334" y="632206"/>
                </a:lnTo>
                <a:lnTo>
                  <a:pt x="3937" y="627126"/>
                </a:lnTo>
                <a:lnTo>
                  <a:pt x="3048" y="620649"/>
                </a:lnTo>
                <a:lnTo>
                  <a:pt x="2032" y="614172"/>
                </a:lnTo>
                <a:lnTo>
                  <a:pt x="1524" y="606298"/>
                </a:lnTo>
                <a:lnTo>
                  <a:pt x="1524" y="597026"/>
                </a:lnTo>
                <a:lnTo>
                  <a:pt x="1524" y="587501"/>
                </a:lnTo>
                <a:lnTo>
                  <a:pt x="1905" y="579501"/>
                </a:lnTo>
                <a:lnTo>
                  <a:pt x="2794" y="573024"/>
                </a:lnTo>
                <a:lnTo>
                  <a:pt x="3556" y="566547"/>
                </a:lnTo>
                <a:lnTo>
                  <a:pt x="4953" y="561340"/>
                </a:lnTo>
                <a:lnTo>
                  <a:pt x="6731" y="557403"/>
                </a:lnTo>
                <a:lnTo>
                  <a:pt x="8509" y="553338"/>
                </a:lnTo>
                <a:lnTo>
                  <a:pt x="10541" y="550545"/>
                </a:lnTo>
                <a:lnTo>
                  <a:pt x="12954" y="548640"/>
                </a:lnTo>
                <a:lnTo>
                  <a:pt x="15240" y="546862"/>
                </a:lnTo>
                <a:lnTo>
                  <a:pt x="17907" y="545973"/>
                </a:lnTo>
                <a:lnTo>
                  <a:pt x="20828" y="545973"/>
                </a:lnTo>
                <a:lnTo>
                  <a:pt x="140462" y="545973"/>
                </a:lnTo>
                <a:lnTo>
                  <a:pt x="140462" y="128016"/>
                </a:lnTo>
                <a:lnTo>
                  <a:pt x="37211" y="185038"/>
                </a:lnTo>
                <a:lnTo>
                  <a:pt x="29591" y="188722"/>
                </a:lnTo>
                <a:lnTo>
                  <a:pt x="23368" y="191008"/>
                </a:lnTo>
                <a:lnTo>
                  <a:pt x="18669" y="191770"/>
                </a:lnTo>
                <a:lnTo>
                  <a:pt x="13843" y="192659"/>
                </a:lnTo>
                <a:lnTo>
                  <a:pt x="10033" y="191643"/>
                </a:lnTo>
                <a:lnTo>
                  <a:pt x="7239" y="188849"/>
                </a:lnTo>
                <a:lnTo>
                  <a:pt x="4445" y="186055"/>
                </a:lnTo>
                <a:lnTo>
                  <a:pt x="0" y="144907"/>
                </a:lnTo>
                <a:lnTo>
                  <a:pt x="0" y="136906"/>
                </a:lnTo>
                <a:lnTo>
                  <a:pt x="127" y="130429"/>
                </a:lnTo>
                <a:lnTo>
                  <a:pt x="508" y="125349"/>
                </a:lnTo>
                <a:lnTo>
                  <a:pt x="889" y="120142"/>
                </a:lnTo>
                <a:lnTo>
                  <a:pt x="1651" y="115824"/>
                </a:lnTo>
                <a:lnTo>
                  <a:pt x="3048" y="112141"/>
                </a:lnTo>
                <a:lnTo>
                  <a:pt x="4318" y="108458"/>
                </a:lnTo>
                <a:lnTo>
                  <a:pt x="6096" y="105537"/>
                </a:lnTo>
                <a:lnTo>
                  <a:pt x="8509" y="103250"/>
                </a:lnTo>
                <a:lnTo>
                  <a:pt x="10795" y="100837"/>
                </a:lnTo>
                <a:lnTo>
                  <a:pt x="13970" y="98425"/>
                </a:lnTo>
                <a:lnTo>
                  <a:pt x="17907" y="95758"/>
                </a:lnTo>
                <a:lnTo>
                  <a:pt x="155829" y="6350"/>
                </a:lnTo>
                <a:lnTo>
                  <a:pt x="157480" y="5080"/>
                </a:lnTo>
                <a:lnTo>
                  <a:pt x="187325" y="254"/>
                </a:lnTo>
                <a:lnTo>
                  <a:pt x="193802" y="0"/>
                </a:lnTo>
                <a:lnTo>
                  <a:pt x="202184" y="0"/>
                </a:lnTo>
                <a:lnTo>
                  <a:pt x="212471" y="0"/>
                </a:lnTo>
                <a:close/>
              </a:path>
            </a:pathLst>
          </a:custGeom>
          <a:ln w="12192">
            <a:solidFill>
              <a:srgbClr val="333E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6736715" y="2869819"/>
            <a:ext cx="443230" cy="665480"/>
          </a:xfrm>
          <a:custGeom>
            <a:avLst/>
            <a:gdLst/>
            <a:ahLst/>
            <a:cxnLst/>
            <a:rect l="l" t="t" r="r" b="b"/>
            <a:pathLst>
              <a:path w="443229" h="665479">
                <a:moveTo>
                  <a:pt x="225298" y="0"/>
                </a:moveTo>
                <a:lnTo>
                  <a:pt x="267176" y="2587"/>
                </a:lnTo>
                <a:lnTo>
                  <a:pt x="319627" y="16202"/>
                </a:lnTo>
                <a:lnTo>
                  <a:pt x="361060" y="40258"/>
                </a:lnTo>
                <a:lnTo>
                  <a:pt x="392672" y="73834"/>
                </a:lnTo>
                <a:lnTo>
                  <a:pt x="415655" y="116173"/>
                </a:lnTo>
                <a:lnTo>
                  <a:pt x="430829" y="165657"/>
                </a:lnTo>
                <a:lnTo>
                  <a:pt x="439419" y="221360"/>
                </a:lnTo>
                <a:lnTo>
                  <a:pt x="442277" y="261461"/>
                </a:lnTo>
                <a:lnTo>
                  <a:pt x="443229" y="303275"/>
                </a:lnTo>
                <a:lnTo>
                  <a:pt x="442970" y="323064"/>
                </a:lnTo>
                <a:lnTo>
                  <a:pt x="440926" y="363640"/>
                </a:lnTo>
                <a:lnTo>
                  <a:pt x="436786" y="405286"/>
                </a:lnTo>
                <a:lnTo>
                  <a:pt x="429218" y="446383"/>
                </a:lnTo>
                <a:lnTo>
                  <a:pt x="417982" y="486437"/>
                </a:lnTo>
                <a:lnTo>
                  <a:pt x="402603" y="524640"/>
                </a:lnTo>
                <a:lnTo>
                  <a:pt x="382793" y="560577"/>
                </a:lnTo>
                <a:lnTo>
                  <a:pt x="357457" y="592201"/>
                </a:lnTo>
                <a:lnTo>
                  <a:pt x="326286" y="619130"/>
                </a:lnTo>
                <a:lnTo>
                  <a:pt x="288567" y="640605"/>
                </a:lnTo>
                <a:lnTo>
                  <a:pt x="243994" y="656151"/>
                </a:lnTo>
                <a:lnTo>
                  <a:pt x="191519" y="664100"/>
                </a:lnTo>
                <a:lnTo>
                  <a:pt x="162305" y="665098"/>
                </a:lnTo>
                <a:lnTo>
                  <a:pt x="151639" y="664910"/>
                </a:lnTo>
                <a:lnTo>
                  <a:pt x="109499" y="660560"/>
                </a:lnTo>
                <a:lnTo>
                  <a:pt x="65277" y="650081"/>
                </a:lnTo>
                <a:lnTo>
                  <a:pt x="30606" y="631570"/>
                </a:lnTo>
                <a:lnTo>
                  <a:pt x="23749" y="592073"/>
                </a:lnTo>
                <a:lnTo>
                  <a:pt x="23796" y="584287"/>
                </a:lnTo>
                <a:lnTo>
                  <a:pt x="27558" y="550417"/>
                </a:lnTo>
                <a:lnTo>
                  <a:pt x="28955" y="546861"/>
                </a:lnTo>
                <a:lnTo>
                  <a:pt x="30860" y="544448"/>
                </a:lnTo>
                <a:lnTo>
                  <a:pt x="33019" y="543305"/>
                </a:lnTo>
                <a:lnTo>
                  <a:pt x="35051" y="542035"/>
                </a:lnTo>
                <a:lnTo>
                  <a:pt x="37718" y="541527"/>
                </a:lnTo>
                <a:lnTo>
                  <a:pt x="40639" y="541527"/>
                </a:lnTo>
                <a:lnTo>
                  <a:pt x="44576" y="541527"/>
                </a:lnTo>
                <a:lnTo>
                  <a:pt x="50291" y="542670"/>
                </a:lnTo>
                <a:lnTo>
                  <a:pt x="57530" y="544956"/>
                </a:lnTo>
                <a:lnTo>
                  <a:pt x="63267" y="546742"/>
                </a:lnTo>
                <a:lnTo>
                  <a:pt x="100758" y="557133"/>
                </a:lnTo>
                <a:lnTo>
                  <a:pt x="140573" y="563467"/>
                </a:lnTo>
                <a:lnTo>
                  <a:pt x="163702" y="564388"/>
                </a:lnTo>
                <a:lnTo>
                  <a:pt x="183753" y="563457"/>
                </a:lnTo>
                <a:lnTo>
                  <a:pt x="234187" y="549401"/>
                </a:lnTo>
                <a:lnTo>
                  <a:pt x="271281" y="521273"/>
                </a:lnTo>
                <a:lnTo>
                  <a:pt x="296402" y="481949"/>
                </a:lnTo>
                <a:lnTo>
                  <a:pt x="310949" y="433841"/>
                </a:lnTo>
                <a:lnTo>
                  <a:pt x="316610" y="380745"/>
                </a:lnTo>
                <a:lnTo>
                  <a:pt x="304605" y="387673"/>
                </a:lnTo>
                <a:lnTo>
                  <a:pt x="291433" y="394160"/>
                </a:lnTo>
                <a:lnTo>
                  <a:pt x="244800" y="410432"/>
                </a:lnTo>
                <a:lnTo>
                  <a:pt x="187578" y="416432"/>
                </a:lnTo>
                <a:lnTo>
                  <a:pt x="163004" y="415597"/>
                </a:lnTo>
                <a:lnTo>
                  <a:pt x="119570" y="408878"/>
                </a:lnTo>
                <a:lnTo>
                  <a:pt x="83659" y="395545"/>
                </a:lnTo>
                <a:lnTo>
                  <a:pt x="42671" y="364363"/>
                </a:lnTo>
                <a:lnTo>
                  <a:pt x="15990" y="320196"/>
                </a:lnTo>
                <a:lnTo>
                  <a:pt x="2508" y="264191"/>
                </a:lnTo>
                <a:lnTo>
                  <a:pt x="0" y="220852"/>
                </a:lnTo>
                <a:lnTo>
                  <a:pt x="885" y="197252"/>
                </a:lnTo>
                <a:lnTo>
                  <a:pt x="8036" y="153005"/>
                </a:lnTo>
                <a:lnTo>
                  <a:pt x="22447" y="112736"/>
                </a:lnTo>
                <a:lnTo>
                  <a:pt x="43783" y="77684"/>
                </a:lnTo>
                <a:lnTo>
                  <a:pt x="72072" y="48297"/>
                </a:lnTo>
                <a:lnTo>
                  <a:pt x="107314" y="25386"/>
                </a:lnTo>
                <a:lnTo>
                  <a:pt x="149467" y="9215"/>
                </a:lnTo>
                <a:lnTo>
                  <a:pt x="198338" y="1023"/>
                </a:lnTo>
                <a:lnTo>
                  <a:pt x="225298" y="0"/>
                </a:lnTo>
                <a:close/>
              </a:path>
            </a:pathLst>
          </a:custGeom>
          <a:ln w="12192">
            <a:solidFill>
              <a:srgbClr val="333E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5715889" y="2869819"/>
            <a:ext cx="429259" cy="665480"/>
          </a:xfrm>
          <a:custGeom>
            <a:avLst/>
            <a:gdLst/>
            <a:ahLst/>
            <a:cxnLst/>
            <a:rect l="l" t="t" r="r" b="b"/>
            <a:pathLst>
              <a:path w="429260" h="665479">
                <a:moveTo>
                  <a:pt x="207010" y="0"/>
                </a:moveTo>
                <a:lnTo>
                  <a:pt x="250951" y="2746"/>
                </a:lnTo>
                <a:lnTo>
                  <a:pt x="289560" y="10921"/>
                </a:lnTo>
                <a:lnTo>
                  <a:pt x="337137" y="32728"/>
                </a:lnTo>
                <a:lnTo>
                  <a:pt x="371744" y="65373"/>
                </a:lnTo>
                <a:lnTo>
                  <a:pt x="392924" y="108543"/>
                </a:lnTo>
                <a:lnTo>
                  <a:pt x="400050" y="160781"/>
                </a:lnTo>
                <a:lnTo>
                  <a:pt x="399575" y="175190"/>
                </a:lnTo>
                <a:lnTo>
                  <a:pt x="392557" y="215391"/>
                </a:lnTo>
                <a:lnTo>
                  <a:pt x="370713" y="260603"/>
                </a:lnTo>
                <a:lnTo>
                  <a:pt x="334772" y="294385"/>
                </a:lnTo>
                <a:lnTo>
                  <a:pt x="298624" y="311263"/>
                </a:lnTo>
                <a:lnTo>
                  <a:pt x="284861" y="315213"/>
                </a:lnTo>
                <a:lnTo>
                  <a:pt x="284861" y="316610"/>
                </a:lnTo>
                <a:lnTo>
                  <a:pt x="331581" y="327755"/>
                </a:lnTo>
                <a:lnTo>
                  <a:pt x="370220" y="348599"/>
                </a:lnTo>
                <a:lnTo>
                  <a:pt x="399619" y="377015"/>
                </a:lnTo>
                <a:lnTo>
                  <a:pt x="419353" y="411733"/>
                </a:lnTo>
                <a:lnTo>
                  <a:pt x="428640" y="451417"/>
                </a:lnTo>
                <a:lnTo>
                  <a:pt x="429260" y="465581"/>
                </a:lnTo>
                <a:lnTo>
                  <a:pt x="428117" y="488989"/>
                </a:lnTo>
                <a:lnTo>
                  <a:pt x="418973" y="531661"/>
                </a:lnTo>
                <a:lnTo>
                  <a:pt x="400849" y="568781"/>
                </a:lnTo>
                <a:lnTo>
                  <a:pt x="375271" y="600110"/>
                </a:lnTo>
                <a:lnTo>
                  <a:pt x="342618" y="625369"/>
                </a:lnTo>
                <a:lnTo>
                  <a:pt x="303462" y="644558"/>
                </a:lnTo>
                <a:lnTo>
                  <a:pt x="258048" y="657651"/>
                </a:lnTo>
                <a:lnTo>
                  <a:pt x="208137" y="664267"/>
                </a:lnTo>
                <a:lnTo>
                  <a:pt x="181610" y="665098"/>
                </a:lnTo>
                <a:lnTo>
                  <a:pt x="165486" y="664811"/>
                </a:lnTo>
                <a:lnTo>
                  <a:pt x="120141" y="660400"/>
                </a:lnTo>
                <a:lnTo>
                  <a:pt x="80690" y="652023"/>
                </a:lnTo>
                <a:lnTo>
                  <a:pt x="40407" y="638053"/>
                </a:lnTo>
                <a:lnTo>
                  <a:pt x="7238" y="613917"/>
                </a:lnTo>
                <a:lnTo>
                  <a:pt x="5714" y="610615"/>
                </a:lnTo>
                <a:lnTo>
                  <a:pt x="0" y="570483"/>
                </a:lnTo>
                <a:lnTo>
                  <a:pt x="0" y="560831"/>
                </a:lnTo>
                <a:lnTo>
                  <a:pt x="6603" y="521715"/>
                </a:lnTo>
                <a:lnTo>
                  <a:pt x="10540" y="518667"/>
                </a:lnTo>
                <a:lnTo>
                  <a:pt x="15875" y="518667"/>
                </a:lnTo>
                <a:lnTo>
                  <a:pt x="19176" y="518667"/>
                </a:lnTo>
                <a:lnTo>
                  <a:pt x="24891" y="520953"/>
                </a:lnTo>
                <a:lnTo>
                  <a:pt x="33020" y="525398"/>
                </a:lnTo>
                <a:lnTo>
                  <a:pt x="39522" y="528802"/>
                </a:lnTo>
                <a:lnTo>
                  <a:pt x="84486" y="547211"/>
                </a:lnTo>
                <a:lnTo>
                  <a:pt x="121300" y="557081"/>
                </a:lnTo>
                <a:lnTo>
                  <a:pt x="165735" y="560831"/>
                </a:lnTo>
                <a:lnTo>
                  <a:pt x="179024" y="560427"/>
                </a:lnTo>
                <a:lnTo>
                  <a:pt x="223942" y="550858"/>
                </a:lnTo>
                <a:lnTo>
                  <a:pt x="256287" y="530181"/>
                </a:lnTo>
                <a:lnTo>
                  <a:pt x="276637" y="490474"/>
                </a:lnTo>
                <a:lnTo>
                  <a:pt x="278384" y="471042"/>
                </a:lnTo>
                <a:lnTo>
                  <a:pt x="277856" y="460162"/>
                </a:lnTo>
                <a:lnTo>
                  <a:pt x="264862" y="422163"/>
                </a:lnTo>
                <a:lnTo>
                  <a:pt x="234844" y="394354"/>
                </a:lnTo>
                <a:lnTo>
                  <a:pt x="187166" y="377672"/>
                </a:lnTo>
                <a:lnTo>
                  <a:pt x="139446" y="373760"/>
                </a:lnTo>
                <a:lnTo>
                  <a:pt x="83820" y="373760"/>
                </a:lnTo>
                <a:lnTo>
                  <a:pt x="79628" y="373760"/>
                </a:lnTo>
                <a:lnTo>
                  <a:pt x="65532" y="364870"/>
                </a:lnTo>
                <a:lnTo>
                  <a:pt x="63500" y="361188"/>
                </a:lnTo>
                <a:lnTo>
                  <a:pt x="62102" y="356107"/>
                </a:lnTo>
                <a:lnTo>
                  <a:pt x="61340" y="349630"/>
                </a:lnTo>
                <a:lnTo>
                  <a:pt x="60451" y="343153"/>
                </a:lnTo>
                <a:lnTo>
                  <a:pt x="60071" y="334898"/>
                </a:lnTo>
                <a:lnTo>
                  <a:pt x="60071" y="324611"/>
                </a:lnTo>
                <a:lnTo>
                  <a:pt x="60071" y="314959"/>
                </a:lnTo>
                <a:lnTo>
                  <a:pt x="60451" y="307085"/>
                </a:lnTo>
                <a:lnTo>
                  <a:pt x="61340" y="300989"/>
                </a:lnTo>
                <a:lnTo>
                  <a:pt x="62102" y="294893"/>
                </a:lnTo>
                <a:lnTo>
                  <a:pt x="78359" y="278002"/>
                </a:lnTo>
                <a:lnTo>
                  <a:pt x="82423" y="278002"/>
                </a:lnTo>
                <a:lnTo>
                  <a:pt x="138430" y="278002"/>
                </a:lnTo>
                <a:lnTo>
                  <a:pt x="178042" y="274198"/>
                </a:lnTo>
                <a:lnTo>
                  <a:pt x="219025" y="257948"/>
                </a:lnTo>
                <a:lnTo>
                  <a:pt x="245739" y="230574"/>
                </a:lnTo>
                <a:lnTo>
                  <a:pt x="257565" y="193565"/>
                </a:lnTo>
                <a:lnTo>
                  <a:pt x="258063" y="183133"/>
                </a:lnTo>
                <a:lnTo>
                  <a:pt x="257728" y="175059"/>
                </a:lnTo>
                <a:lnTo>
                  <a:pt x="245872" y="138509"/>
                </a:lnTo>
                <a:lnTo>
                  <a:pt x="216989" y="113335"/>
                </a:lnTo>
                <a:lnTo>
                  <a:pt x="169290" y="103758"/>
                </a:lnTo>
                <a:lnTo>
                  <a:pt x="156529" y="104235"/>
                </a:lnTo>
                <a:lnTo>
                  <a:pt x="109507" y="115357"/>
                </a:lnTo>
                <a:lnTo>
                  <a:pt x="70915" y="132770"/>
                </a:lnTo>
                <a:lnTo>
                  <a:pt x="40386" y="150748"/>
                </a:lnTo>
                <a:lnTo>
                  <a:pt x="34289" y="153415"/>
                </a:lnTo>
                <a:lnTo>
                  <a:pt x="30225" y="153415"/>
                </a:lnTo>
                <a:lnTo>
                  <a:pt x="27559" y="153415"/>
                </a:lnTo>
                <a:lnTo>
                  <a:pt x="25273" y="152780"/>
                </a:lnTo>
                <a:lnTo>
                  <a:pt x="23368" y="151637"/>
                </a:lnTo>
                <a:lnTo>
                  <a:pt x="21336" y="150494"/>
                </a:lnTo>
                <a:lnTo>
                  <a:pt x="19685" y="148208"/>
                </a:lnTo>
                <a:lnTo>
                  <a:pt x="18414" y="144906"/>
                </a:lnTo>
                <a:lnTo>
                  <a:pt x="17018" y="141604"/>
                </a:lnTo>
                <a:lnTo>
                  <a:pt x="16001" y="136778"/>
                </a:lnTo>
                <a:lnTo>
                  <a:pt x="15366" y="130555"/>
                </a:lnTo>
                <a:lnTo>
                  <a:pt x="14732" y="124205"/>
                </a:lnTo>
                <a:lnTo>
                  <a:pt x="14350" y="116077"/>
                </a:lnTo>
                <a:lnTo>
                  <a:pt x="14350" y="106171"/>
                </a:lnTo>
                <a:lnTo>
                  <a:pt x="14350" y="97916"/>
                </a:lnTo>
                <a:lnTo>
                  <a:pt x="16890" y="72008"/>
                </a:lnTo>
                <a:lnTo>
                  <a:pt x="17907" y="68325"/>
                </a:lnTo>
                <a:lnTo>
                  <a:pt x="27812" y="53847"/>
                </a:lnTo>
                <a:lnTo>
                  <a:pt x="31114" y="50672"/>
                </a:lnTo>
                <a:lnTo>
                  <a:pt x="65500" y="30400"/>
                </a:lnTo>
                <a:lnTo>
                  <a:pt x="111982" y="13065"/>
                </a:lnTo>
                <a:lnTo>
                  <a:pt x="156289" y="3482"/>
                </a:lnTo>
                <a:lnTo>
                  <a:pt x="189436" y="382"/>
                </a:lnTo>
                <a:lnTo>
                  <a:pt x="207010" y="0"/>
                </a:lnTo>
                <a:close/>
              </a:path>
            </a:pathLst>
          </a:custGeom>
          <a:ln w="12192">
            <a:solidFill>
              <a:srgbClr val="333E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7/17/2018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44676" y="67817"/>
            <a:ext cx="10302646" cy="882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2D75B6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72108" y="2732404"/>
            <a:ext cx="9157335" cy="1474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7/17/2018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jpeg"/><Relationship Id="rId18" Type="http://schemas.openxmlformats.org/officeDocument/2006/relationships/image" Target="../media/image20.png"/><Relationship Id="rId3" Type="http://schemas.openxmlformats.org/officeDocument/2006/relationships/image" Target="../media/image5.jpeg"/><Relationship Id="rId21" Type="http://schemas.openxmlformats.org/officeDocument/2006/relationships/image" Target="../media/image23.png"/><Relationship Id="rId7" Type="http://schemas.openxmlformats.org/officeDocument/2006/relationships/image" Target="../media/image9.jpeg"/><Relationship Id="rId12" Type="http://schemas.openxmlformats.org/officeDocument/2006/relationships/image" Target="../media/image14.jpeg"/><Relationship Id="rId17" Type="http://schemas.openxmlformats.org/officeDocument/2006/relationships/image" Target="../media/image19.png"/><Relationship Id="rId2" Type="http://schemas.openxmlformats.org/officeDocument/2006/relationships/image" Target="../media/image4.jpe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24" Type="http://schemas.openxmlformats.org/officeDocument/2006/relationships/image" Target="../media/image26.jpeg"/><Relationship Id="rId5" Type="http://schemas.openxmlformats.org/officeDocument/2006/relationships/image" Target="../media/image7.jpeg"/><Relationship Id="rId15" Type="http://schemas.openxmlformats.org/officeDocument/2006/relationships/image" Target="../media/image17.jpeg"/><Relationship Id="rId23" Type="http://schemas.openxmlformats.org/officeDocument/2006/relationships/image" Target="../media/image25.jpeg"/><Relationship Id="rId10" Type="http://schemas.openxmlformats.org/officeDocument/2006/relationships/image" Target="../media/image12.jpeg"/><Relationship Id="rId19" Type="http://schemas.openxmlformats.org/officeDocument/2006/relationships/image" Target="../media/image21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Relationship Id="rId14" Type="http://schemas.openxmlformats.org/officeDocument/2006/relationships/image" Target="../media/image16.jpeg"/><Relationship Id="rId22" Type="http://schemas.openxmlformats.org/officeDocument/2006/relationships/image" Target="../media/image2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mailto:174176011@iitb.ac.in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173170007@iitb.ac.in" TargetMode="External"/><Relationship Id="rId2" Type="http://schemas.openxmlformats.org/officeDocument/2006/relationships/hyperlink" Target="mailto:154176001@iitb.ac.i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14d170030@iitb.ac.in" TargetMode="External"/><Relationship Id="rId4" Type="http://schemas.openxmlformats.org/officeDocument/2006/relationships/hyperlink" Target="mailto:173170020@iitb.ac.in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mailto:174176011@iitb.ac.in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343655" cy="2404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21452" y="4268723"/>
            <a:ext cx="3892296" cy="2589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47971" y="0"/>
            <a:ext cx="3838955" cy="29458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791699" y="0"/>
            <a:ext cx="2400300" cy="41407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404872"/>
            <a:ext cx="3777996" cy="23515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67800" y="2404872"/>
            <a:ext cx="3124200" cy="20833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95" y="4754878"/>
            <a:ext cx="3137916" cy="20924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57600" y="2203704"/>
            <a:ext cx="3497579" cy="22433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05828" y="2186939"/>
            <a:ext cx="3031235" cy="21137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07207" y="0"/>
            <a:ext cx="2241804" cy="15941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45552" y="0"/>
            <a:ext cx="1962911" cy="22433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25495" y="989075"/>
            <a:ext cx="2307335" cy="153771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385060" y="4732018"/>
            <a:ext cx="3180588" cy="211988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20084" y="3602735"/>
            <a:ext cx="3081527" cy="12847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93875" y="1795272"/>
            <a:ext cx="731519" cy="7147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75461" y="1776476"/>
            <a:ext cx="715645" cy="699135"/>
          </a:xfrm>
          <a:custGeom>
            <a:avLst/>
            <a:gdLst/>
            <a:ahLst/>
            <a:cxnLst/>
            <a:rect l="l" t="t" r="r" b="b"/>
            <a:pathLst>
              <a:path w="715644" h="699135">
                <a:moveTo>
                  <a:pt x="452627" y="0"/>
                </a:moveTo>
                <a:lnTo>
                  <a:pt x="361188" y="0"/>
                </a:lnTo>
                <a:lnTo>
                  <a:pt x="361188" y="698753"/>
                </a:lnTo>
                <a:lnTo>
                  <a:pt x="462914" y="698753"/>
                </a:lnTo>
                <a:lnTo>
                  <a:pt x="462914" y="309372"/>
                </a:lnTo>
                <a:lnTo>
                  <a:pt x="462506" y="299368"/>
                </a:lnTo>
                <a:lnTo>
                  <a:pt x="461263" y="287639"/>
                </a:lnTo>
                <a:lnTo>
                  <a:pt x="459164" y="274171"/>
                </a:lnTo>
                <a:lnTo>
                  <a:pt x="456183" y="258952"/>
                </a:lnTo>
                <a:lnTo>
                  <a:pt x="553323" y="258952"/>
                </a:lnTo>
                <a:lnTo>
                  <a:pt x="452627" y="0"/>
                </a:lnTo>
                <a:close/>
              </a:path>
              <a:path w="715644" h="699135">
                <a:moveTo>
                  <a:pt x="553323" y="258952"/>
                </a:moveTo>
                <a:lnTo>
                  <a:pt x="456183" y="258952"/>
                </a:lnTo>
                <a:lnTo>
                  <a:pt x="623696" y="698753"/>
                </a:lnTo>
                <a:lnTo>
                  <a:pt x="715263" y="698753"/>
                </a:lnTo>
                <a:lnTo>
                  <a:pt x="715263" y="430784"/>
                </a:lnTo>
                <a:lnTo>
                  <a:pt x="620140" y="430784"/>
                </a:lnTo>
                <a:lnTo>
                  <a:pt x="553323" y="258952"/>
                </a:lnTo>
                <a:close/>
              </a:path>
              <a:path w="715644" h="699135">
                <a:moveTo>
                  <a:pt x="715263" y="0"/>
                </a:moveTo>
                <a:lnTo>
                  <a:pt x="613409" y="0"/>
                </a:lnTo>
                <a:lnTo>
                  <a:pt x="613409" y="380364"/>
                </a:lnTo>
                <a:lnTo>
                  <a:pt x="613836" y="390386"/>
                </a:lnTo>
                <a:lnTo>
                  <a:pt x="615108" y="402145"/>
                </a:lnTo>
                <a:lnTo>
                  <a:pt x="617214" y="415619"/>
                </a:lnTo>
                <a:lnTo>
                  <a:pt x="620140" y="430784"/>
                </a:lnTo>
                <a:lnTo>
                  <a:pt x="715263" y="430784"/>
                </a:lnTo>
                <a:lnTo>
                  <a:pt x="715263" y="0"/>
                </a:lnTo>
                <a:close/>
              </a:path>
              <a:path w="715644" h="699135">
                <a:moveTo>
                  <a:pt x="287019" y="0"/>
                </a:moveTo>
                <a:lnTo>
                  <a:pt x="0" y="0"/>
                </a:lnTo>
                <a:lnTo>
                  <a:pt x="0" y="698753"/>
                </a:lnTo>
                <a:lnTo>
                  <a:pt x="289686" y="698753"/>
                </a:lnTo>
                <a:lnTo>
                  <a:pt x="289686" y="606298"/>
                </a:lnTo>
                <a:lnTo>
                  <a:pt x="104393" y="606298"/>
                </a:lnTo>
                <a:lnTo>
                  <a:pt x="104393" y="387096"/>
                </a:lnTo>
                <a:lnTo>
                  <a:pt x="261619" y="387096"/>
                </a:lnTo>
                <a:lnTo>
                  <a:pt x="261619" y="296418"/>
                </a:lnTo>
                <a:lnTo>
                  <a:pt x="104393" y="296418"/>
                </a:lnTo>
                <a:lnTo>
                  <a:pt x="104393" y="92456"/>
                </a:lnTo>
                <a:lnTo>
                  <a:pt x="287019" y="92456"/>
                </a:lnTo>
                <a:lnTo>
                  <a:pt x="287019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36648" y="1776476"/>
            <a:ext cx="354330" cy="699135"/>
          </a:xfrm>
          <a:custGeom>
            <a:avLst/>
            <a:gdLst/>
            <a:ahLst/>
            <a:cxnLst/>
            <a:rect l="l" t="t" r="r" b="b"/>
            <a:pathLst>
              <a:path w="354330" h="699135">
                <a:moveTo>
                  <a:pt x="0" y="0"/>
                </a:moveTo>
                <a:lnTo>
                  <a:pt x="91439" y="0"/>
                </a:lnTo>
                <a:lnTo>
                  <a:pt x="258952" y="430784"/>
                </a:lnTo>
                <a:lnTo>
                  <a:pt x="256026" y="415619"/>
                </a:lnTo>
                <a:lnTo>
                  <a:pt x="253920" y="402145"/>
                </a:lnTo>
                <a:lnTo>
                  <a:pt x="252648" y="390386"/>
                </a:lnTo>
                <a:lnTo>
                  <a:pt x="252221" y="380364"/>
                </a:lnTo>
                <a:lnTo>
                  <a:pt x="252221" y="0"/>
                </a:lnTo>
                <a:lnTo>
                  <a:pt x="354075" y="0"/>
                </a:lnTo>
                <a:lnTo>
                  <a:pt x="354075" y="698753"/>
                </a:lnTo>
                <a:lnTo>
                  <a:pt x="262508" y="698753"/>
                </a:lnTo>
                <a:lnTo>
                  <a:pt x="94995" y="258952"/>
                </a:lnTo>
                <a:lnTo>
                  <a:pt x="97976" y="274171"/>
                </a:lnTo>
                <a:lnTo>
                  <a:pt x="100075" y="287639"/>
                </a:lnTo>
                <a:lnTo>
                  <a:pt x="101318" y="299368"/>
                </a:lnTo>
                <a:lnTo>
                  <a:pt x="101726" y="309372"/>
                </a:lnTo>
                <a:lnTo>
                  <a:pt x="101726" y="698753"/>
                </a:lnTo>
                <a:lnTo>
                  <a:pt x="0" y="698753"/>
                </a:lnTo>
                <a:lnTo>
                  <a:pt x="0" y="0"/>
                </a:lnTo>
                <a:close/>
              </a:path>
            </a:pathLst>
          </a:custGeom>
          <a:ln w="137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75461" y="1776476"/>
            <a:ext cx="290195" cy="699135"/>
          </a:xfrm>
          <a:custGeom>
            <a:avLst/>
            <a:gdLst/>
            <a:ahLst/>
            <a:cxnLst/>
            <a:rect l="l" t="t" r="r" b="b"/>
            <a:pathLst>
              <a:path w="290194" h="699135">
                <a:moveTo>
                  <a:pt x="0" y="0"/>
                </a:moveTo>
                <a:lnTo>
                  <a:pt x="287019" y="0"/>
                </a:lnTo>
                <a:lnTo>
                  <a:pt x="287019" y="92456"/>
                </a:lnTo>
                <a:lnTo>
                  <a:pt x="104393" y="92456"/>
                </a:lnTo>
                <a:lnTo>
                  <a:pt x="104393" y="296418"/>
                </a:lnTo>
                <a:lnTo>
                  <a:pt x="261619" y="296418"/>
                </a:lnTo>
                <a:lnTo>
                  <a:pt x="261619" y="387096"/>
                </a:lnTo>
                <a:lnTo>
                  <a:pt x="104393" y="387096"/>
                </a:lnTo>
                <a:lnTo>
                  <a:pt x="104393" y="606298"/>
                </a:lnTo>
                <a:lnTo>
                  <a:pt x="289686" y="606298"/>
                </a:lnTo>
                <a:lnTo>
                  <a:pt x="289686" y="698753"/>
                </a:lnTo>
                <a:lnTo>
                  <a:pt x="0" y="698753"/>
                </a:lnTo>
                <a:lnTo>
                  <a:pt x="0" y="0"/>
                </a:lnTo>
                <a:close/>
              </a:path>
            </a:pathLst>
          </a:custGeom>
          <a:ln w="137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82951" y="1795272"/>
            <a:ext cx="989076" cy="71475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64536" y="1776476"/>
            <a:ext cx="973455" cy="699135"/>
          </a:xfrm>
          <a:custGeom>
            <a:avLst/>
            <a:gdLst/>
            <a:ahLst/>
            <a:cxnLst/>
            <a:rect l="l" t="t" r="r" b="b"/>
            <a:pathLst>
              <a:path w="973455" h="699135">
                <a:moveTo>
                  <a:pt x="739013" y="486663"/>
                </a:moveTo>
                <a:lnTo>
                  <a:pt x="636396" y="486663"/>
                </a:lnTo>
                <a:lnTo>
                  <a:pt x="636396" y="634873"/>
                </a:lnTo>
                <a:lnTo>
                  <a:pt x="640351" y="662803"/>
                </a:lnTo>
                <a:lnTo>
                  <a:pt x="652224" y="682767"/>
                </a:lnTo>
                <a:lnTo>
                  <a:pt x="672026" y="694755"/>
                </a:lnTo>
                <a:lnTo>
                  <a:pt x="699769" y="698753"/>
                </a:lnTo>
                <a:lnTo>
                  <a:pt x="910082" y="698753"/>
                </a:lnTo>
                <a:lnTo>
                  <a:pt x="937585" y="694755"/>
                </a:lnTo>
                <a:lnTo>
                  <a:pt x="957230" y="682767"/>
                </a:lnTo>
                <a:lnTo>
                  <a:pt x="969017" y="662803"/>
                </a:lnTo>
                <a:lnTo>
                  <a:pt x="972946" y="634873"/>
                </a:lnTo>
                <a:lnTo>
                  <a:pt x="972946" y="608964"/>
                </a:lnTo>
                <a:lnTo>
                  <a:pt x="739013" y="608964"/>
                </a:lnTo>
                <a:lnTo>
                  <a:pt x="739013" y="486663"/>
                </a:lnTo>
                <a:close/>
              </a:path>
              <a:path w="973455" h="699135">
                <a:moveTo>
                  <a:pt x="909193" y="0"/>
                </a:moveTo>
                <a:lnTo>
                  <a:pt x="695706" y="0"/>
                </a:lnTo>
                <a:lnTo>
                  <a:pt x="668555" y="4022"/>
                </a:lnTo>
                <a:lnTo>
                  <a:pt x="649192" y="16081"/>
                </a:lnTo>
                <a:lnTo>
                  <a:pt x="637591" y="36165"/>
                </a:lnTo>
                <a:lnTo>
                  <a:pt x="633730" y="64262"/>
                </a:lnTo>
                <a:lnTo>
                  <a:pt x="633730" y="335788"/>
                </a:lnTo>
                <a:lnTo>
                  <a:pt x="637591" y="363291"/>
                </a:lnTo>
                <a:lnTo>
                  <a:pt x="649192" y="382936"/>
                </a:lnTo>
                <a:lnTo>
                  <a:pt x="668555" y="394723"/>
                </a:lnTo>
                <a:lnTo>
                  <a:pt x="695706" y="398652"/>
                </a:lnTo>
                <a:lnTo>
                  <a:pt x="869442" y="398652"/>
                </a:lnTo>
                <a:lnTo>
                  <a:pt x="869442" y="608964"/>
                </a:lnTo>
                <a:lnTo>
                  <a:pt x="972946" y="608964"/>
                </a:lnTo>
                <a:lnTo>
                  <a:pt x="972946" y="310261"/>
                </a:lnTo>
                <a:lnTo>
                  <a:pt x="735964" y="310261"/>
                </a:lnTo>
                <a:lnTo>
                  <a:pt x="735964" y="89662"/>
                </a:lnTo>
                <a:lnTo>
                  <a:pt x="972946" y="89662"/>
                </a:lnTo>
                <a:lnTo>
                  <a:pt x="972946" y="64262"/>
                </a:lnTo>
                <a:lnTo>
                  <a:pt x="968968" y="36165"/>
                </a:lnTo>
                <a:lnTo>
                  <a:pt x="957024" y="16081"/>
                </a:lnTo>
                <a:lnTo>
                  <a:pt x="937103" y="4022"/>
                </a:lnTo>
                <a:lnTo>
                  <a:pt x="909193" y="0"/>
                </a:lnTo>
                <a:close/>
              </a:path>
              <a:path w="973455" h="699135">
                <a:moveTo>
                  <a:pt x="972946" y="89662"/>
                </a:moveTo>
                <a:lnTo>
                  <a:pt x="869442" y="89662"/>
                </a:lnTo>
                <a:lnTo>
                  <a:pt x="869442" y="310261"/>
                </a:lnTo>
                <a:lnTo>
                  <a:pt x="972946" y="310261"/>
                </a:lnTo>
                <a:lnTo>
                  <a:pt x="972946" y="89662"/>
                </a:lnTo>
                <a:close/>
              </a:path>
              <a:path w="973455" h="699135">
                <a:moveTo>
                  <a:pt x="546988" y="0"/>
                </a:moveTo>
                <a:lnTo>
                  <a:pt x="458088" y="0"/>
                </a:lnTo>
                <a:lnTo>
                  <a:pt x="404113" y="192024"/>
                </a:lnTo>
                <a:lnTo>
                  <a:pt x="404113" y="205866"/>
                </a:lnTo>
                <a:lnTo>
                  <a:pt x="444245" y="205866"/>
                </a:lnTo>
                <a:lnTo>
                  <a:pt x="444245" y="698753"/>
                </a:lnTo>
                <a:lnTo>
                  <a:pt x="546988" y="698753"/>
                </a:lnTo>
                <a:lnTo>
                  <a:pt x="546988" y="0"/>
                </a:lnTo>
                <a:close/>
              </a:path>
              <a:path w="973455" h="699135">
                <a:moveTo>
                  <a:pt x="102615" y="473710"/>
                </a:moveTo>
                <a:lnTo>
                  <a:pt x="0" y="473710"/>
                </a:lnTo>
                <a:lnTo>
                  <a:pt x="0" y="634873"/>
                </a:lnTo>
                <a:lnTo>
                  <a:pt x="3879" y="662803"/>
                </a:lnTo>
                <a:lnTo>
                  <a:pt x="15509" y="682767"/>
                </a:lnTo>
                <a:lnTo>
                  <a:pt x="34879" y="694755"/>
                </a:lnTo>
                <a:lnTo>
                  <a:pt x="61975" y="698753"/>
                </a:lnTo>
                <a:lnTo>
                  <a:pt x="276351" y="698753"/>
                </a:lnTo>
                <a:lnTo>
                  <a:pt x="303875" y="694755"/>
                </a:lnTo>
                <a:lnTo>
                  <a:pt x="323564" y="682767"/>
                </a:lnTo>
                <a:lnTo>
                  <a:pt x="335395" y="662803"/>
                </a:lnTo>
                <a:lnTo>
                  <a:pt x="339344" y="634873"/>
                </a:lnTo>
                <a:lnTo>
                  <a:pt x="339344" y="608964"/>
                </a:lnTo>
                <a:lnTo>
                  <a:pt x="102615" y="608964"/>
                </a:lnTo>
                <a:lnTo>
                  <a:pt x="102615" y="473710"/>
                </a:lnTo>
                <a:close/>
              </a:path>
              <a:path w="973455" h="699135">
                <a:moveTo>
                  <a:pt x="339344" y="89662"/>
                </a:moveTo>
                <a:lnTo>
                  <a:pt x="236981" y="89662"/>
                </a:lnTo>
                <a:lnTo>
                  <a:pt x="236981" y="237109"/>
                </a:lnTo>
                <a:lnTo>
                  <a:pt x="108838" y="323723"/>
                </a:lnTo>
                <a:lnTo>
                  <a:pt x="108838" y="345566"/>
                </a:lnTo>
                <a:lnTo>
                  <a:pt x="236981" y="433450"/>
                </a:lnTo>
                <a:lnTo>
                  <a:pt x="236981" y="608964"/>
                </a:lnTo>
                <a:lnTo>
                  <a:pt x="339344" y="608964"/>
                </a:lnTo>
                <a:lnTo>
                  <a:pt x="339344" y="438912"/>
                </a:lnTo>
                <a:lnTo>
                  <a:pt x="320163" y="387709"/>
                </a:lnTo>
                <a:lnTo>
                  <a:pt x="239775" y="334899"/>
                </a:lnTo>
                <a:lnTo>
                  <a:pt x="304419" y="292862"/>
                </a:lnTo>
                <a:lnTo>
                  <a:pt x="319680" y="280338"/>
                </a:lnTo>
                <a:lnTo>
                  <a:pt x="330596" y="265445"/>
                </a:lnTo>
                <a:lnTo>
                  <a:pt x="337155" y="248195"/>
                </a:lnTo>
                <a:lnTo>
                  <a:pt x="339344" y="228600"/>
                </a:lnTo>
                <a:lnTo>
                  <a:pt x="339344" y="89662"/>
                </a:lnTo>
                <a:close/>
              </a:path>
              <a:path w="973455" h="699135">
                <a:moveTo>
                  <a:pt x="276351" y="0"/>
                </a:moveTo>
                <a:lnTo>
                  <a:pt x="63373" y="0"/>
                </a:lnTo>
                <a:lnTo>
                  <a:pt x="35629" y="4022"/>
                </a:lnTo>
                <a:lnTo>
                  <a:pt x="15827" y="16081"/>
                </a:lnTo>
                <a:lnTo>
                  <a:pt x="3954" y="36165"/>
                </a:lnTo>
                <a:lnTo>
                  <a:pt x="0" y="64262"/>
                </a:lnTo>
                <a:lnTo>
                  <a:pt x="0" y="216915"/>
                </a:lnTo>
                <a:lnTo>
                  <a:pt x="102615" y="216915"/>
                </a:lnTo>
                <a:lnTo>
                  <a:pt x="102615" y="89662"/>
                </a:lnTo>
                <a:lnTo>
                  <a:pt x="339344" y="89662"/>
                </a:lnTo>
                <a:lnTo>
                  <a:pt x="339344" y="64262"/>
                </a:lnTo>
                <a:lnTo>
                  <a:pt x="335395" y="36165"/>
                </a:lnTo>
                <a:lnTo>
                  <a:pt x="323564" y="16081"/>
                </a:lnTo>
                <a:lnTo>
                  <a:pt x="303875" y="4022"/>
                </a:lnTo>
                <a:lnTo>
                  <a:pt x="27635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000501" y="1866138"/>
            <a:ext cx="133985" cy="220979"/>
          </a:xfrm>
          <a:custGeom>
            <a:avLst/>
            <a:gdLst/>
            <a:ahLst/>
            <a:cxnLst/>
            <a:rect l="l" t="t" r="r" b="b"/>
            <a:pathLst>
              <a:path w="133985" h="220980">
                <a:moveTo>
                  <a:pt x="0" y="0"/>
                </a:moveTo>
                <a:lnTo>
                  <a:pt x="0" y="220599"/>
                </a:lnTo>
                <a:lnTo>
                  <a:pt x="133477" y="220599"/>
                </a:lnTo>
                <a:lnTo>
                  <a:pt x="133477" y="0"/>
                </a:lnTo>
                <a:lnTo>
                  <a:pt x="0" y="0"/>
                </a:lnTo>
                <a:close/>
              </a:path>
            </a:pathLst>
          </a:custGeom>
          <a:ln w="137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898267" y="1776476"/>
            <a:ext cx="339725" cy="699135"/>
          </a:xfrm>
          <a:custGeom>
            <a:avLst/>
            <a:gdLst/>
            <a:ahLst/>
            <a:cxnLst/>
            <a:rect l="l" t="t" r="r" b="b"/>
            <a:pathLst>
              <a:path w="339725" h="699135">
                <a:moveTo>
                  <a:pt x="61975" y="0"/>
                </a:moveTo>
                <a:lnTo>
                  <a:pt x="275463" y="0"/>
                </a:lnTo>
                <a:lnTo>
                  <a:pt x="303373" y="4022"/>
                </a:lnTo>
                <a:lnTo>
                  <a:pt x="323294" y="16081"/>
                </a:lnTo>
                <a:lnTo>
                  <a:pt x="335238" y="36165"/>
                </a:lnTo>
                <a:lnTo>
                  <a:pt x="339216" y="64262"/>
                </a:lnTo>
                <a:lnTo>
                  <a:pt x="339216" y="634873"/>
                </a:lnTo>
                <a:lnTo>
                  <a:pt x="335287" y="662803"/>
                </a:lnTo>
                <a:lnTo>
                  <a:pt x="323500" y="682767"/>
                </a:lnTo>
                <a:lnTo>
                  <a:pt x="303855" y="694755"/>
                </a:lnTo>
                <a:lnTo>
                  <a:pt x="276351" y="698753"/>
                </a:lnTo>
                <a:lnTo>
                  <a:pt x="66039" y="698753"/>
                </a:lnTo>
                <a:lnTo>
                  <a:pt x="38296" y="694755"/>
                </a:lnTo>
                <a:lnTo>
                  <a:pt x="18494" y="682767"/>
                </a:lnTo>
                <a:lnTo>
                  <a:pt x="6621" y="662803"/>
                </a:lnTo>
                <a:lnTo>
                  <a:pt x="2666" y="634873"/>
                </a:lnTo>
                <a:lnTo>
                  <a:pt x="2666" y="486663"/>
                </a:lnTo>
                <a:lnTo>
                  <a:pt x="105282" y="486663"/>
                </a:lnTo>
                <a:lnTo>
                  <a:pt x="105282" y="608964"/>
                </a:lnTo>
                <a:lnTo>
                  <a:pt x="235712" y="608964"/>
                </a:lnTo>
                <a:lnTo>
                  <a:pt x="235712" y="398652"/>
                </a:lnTo>
                <a:lnTo>
                  <a:pt x="61975" y="398652"/>
                </a:lnTo>
                <a:lnTo>
                  <a:pt x="34825" y="394723"/>
                </a:lnTo>
                <a:lnTo>
                  <a:pt x="15462" y="382936"/>
                </a:lnTo>
                <a:lnTo>
                  <a:pt x="3861" y="363291"/>
                </a:lnTo>
                <a:lnTo>
                  <a:pt x="0" y="335788"/>
                </a:lnTo>
                <a:lnTo>
                  <a:pt x="0" y="64262"/>
                </a:lnTo>
                <a:lnTo>
                  <a:pt x="3861" y="36165"/>
                </a:lnTo>
                <a:lnTo>
                  <a:pt x="15462" y="16081"/>
                </a:lnTo>
                <a:lnTo>
                  <a:pt x="34825" y="4022"/>
                </a:lnTo>
                <a:lnTo>
                  <a:pt x="61975" y="0"/>
                </a:lnTo>
                <a:close/>
              </a:path>
            </a:pathLst>
          </a:custGeom>
          <a:ln w="137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68651" y="1776476"/>
            <a:ext cx="142875" cy="699135"/>
          </a:xfrm>
          <a:custGeom>
            <a:avLst/>
            <a:gdLst/>
            <a:ahLst/>
            <a:cxnLst/>
            <a:rect l="l" t="t" r="r" b="b"/>
            <a:pathLst>
              <a:path w="142875" h="699135">
                <a:moveTo>
                  <a:pt x="53975" y="0"/>
                </a:moveTo>
                <a:lnTo>
                  <a:pt x="142875" y="0"/>
                </a:lnTo>
                <a:lnTo>
                  <a:pt x="142875" y="698753"/>
                </a:lnTo>
                <a:lnTo>
                  <a:pt x="40131" y="698753"/>
                </a:lnTo>
                <a:lnTo>
                  <a:pt x="40131" y="205866"/>
                </a:lnTo>
                <a:lnTo>
                  <a:pt x="0" y="205866"/>
                </a:lnTo>
                <a:lnTo>
                  <a:pt x="0" y="192024"/>
                </a:lnTo>
                <a:lnTo>
                  <a:pt x="53975" y="0"/>
                </a:lnTo>
                <a:close/>
              </a:path>
            </a:pathLst>
          </a:custGeom>
          <a:ln w="137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264536" y="1776476"/>
            <a:ext cx="339725" cy="699135"/>
          </a:xfrm>
          <a:custGeom>
            <a:avLst/>
            <a:gdLst/>
            <a:ahLst/>
            <a:cxnLst/>
            <a:rect l="l" t="t" r="r" b="b"/>
            <a:pathLst>
              <a:path w="339725" h="699135">
                <a:moveTo>
                  <a:pt x="63373" y="0"/>
                </a:moveTo>
                <a:lnTo>
                  <a:pt x="276351" y="0"/>
                </a:lnTo>
                <a:lnTo>
                  <a:pt x="303875" y="4022"/>
                </a:lnTo>
                <a:lnTo>
                  <a:pt x="323564" y="16081"/>
                </a:lnTo>
                <a:lnTo>
                  <a:pt x="335395" y="36165"/>
                </a:lnTo>
                <a:lnTo>
                  <a:pt x="339344" y="64262"/>
                </a:lnTo>
                <a:lnTo>
                  <a:pt x="339344" y="228600"/>
                </a:lnTo>
                <a:lnTo>
                  <a:pt x="319680" y="280338"/>
                </a:lnTo>
                <a:lnTo>
                  <a:pt x="239775" y="334899"/>
                </a:lnTo>
                <a:lnTo>
                  <a:pt x="305307" y="375920"/>
                </a:lnTo>
                <a:lnTo>
                  <a:pt x="320163" y="387709"/>
                </a:lnTo>
                <a:lnTo>
                  <a:pt x="330803" y="402129"/>
                </a:lnTo>
                <a:lnTo>
                  <a:pt x="337204" y="419193"/>
                </a:lnTo>
                <a:lnTo>
                  <a:pt x="339344" y="438912"/>
                </a:lnTo>
                <a:lnTo>
                  <a:pt x="339344" y="634873"/>
                </a:lnTo>
                <a:lnTo>
                  <a:pt x="335395" y="662803"/>
                </a:lnTo>
                <a:lnTo>
                  <a:pt x="323564" y="682767"/>
                </a:lnTo>
                <a:lnTo>
                  <a:pt x="303875" y="694755"/>
                </a:lnTo>
                <a:lnTo>
                  <a:pt x="276351" y="698753"/>
                </a:lnTo>
                <a:lnTo>
                  <a:pt x="61975" y="698753"/>
                </a:lnTo>
                <a:lnTo>
                  <a:pt x="34879" y="694755"/>
                </a:lnTo>
                <a:lnTo>
                  <a:pt x="15509" y="682767"/>
                </a:lnTo>
                <a:lnTo>
                  <a:pt x="3879" y="662803"/>
                </a:lnTo>
                <a:lnTo>
                  <a:pt x="0" y="634873"/>
                </a:lnTo>
                <a:lnTo>
                  <a:pt x="0" y="473710"/>
                </a:lnTo>
                <a:lnTo>
                  <a:pt x="102615" y="473710"/>
                </a:lnTo>
                <a:lnTo>
                  <a:pt x="102615" y="608964"/>
                </a:lnTo>
                <a:lnTo>
                  <a:pt x="236981" y="608964"/>
                </a:lnTo>
                <a:lnTo>
                  <a:pt x="236981" y="433450"/>
                </a:lnTo>
                <a:lnTo>
                  <a:pt x="108838" y="345566"/>
                </a:lnTo>
                <a:lnTo>
                  <a:pt x="108838" y="323723"/>
                </a:lnTo>
                <a:lnTo>
                  <a:pt x="236981" y="237109"/>
                </a:lnTo>
                <a:lnTo>
                  <a:pt x="236981" y="89662"/>
                </a:lnTo>
                <a:lnTo>
                  <a:pt x="102615" y="89662"/>
                </a:lnTo>
                <a:lnTo>
                  <a:pt x="102615" y="216915"/>
                </a:lnTo>
                <a:lnTo>
                  <a:pt x="0" y="216915"/>
                </a:lnTo>
                <a:lnTo>
                  <a:pt x="0" y="64262"/>
                </a:lnTo>
                <a:lnTo>
                  <a:pt x="3954" y="36165"/>
                </a:lnTo>
                <a:lnTo>
                  <a:pt x="15827" y="16081"/>
                </a:lnTo>
                <a:lnTo>
                  <a:pt x="35629" y="4022"/>
                </a:lnTo>
                <a:lnTo>
                  <a:pt x="63373" y="0"/>
                </a:lnTo>
                <a:close/>
              </a:path>
            </a:pathLst>
          </a:custGeom>
          <a:ln w="137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521964" y="1795272"/>
            <a:ext cx="7042404" cy="71627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96183" y="1769617"/>
            <a:ext cx="7039736" cy="71424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570988" y="2892551"/>
            <a:ext cx="6886956" cy="71628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545714" y="2866898"/>
            <a:ext cx="6883781" cy="71424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088635" y="4732020"/>
            <a:ext cx="1226819" cy="12100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154668" y="4280915"/>
            <a:ext cx="3037331" cy="256641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404859" y="4488178"/>
            <a:ext cx="1557527" cy="233476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400288" y="4483606"/>
            <a:ext cx="1567180" cy="2344420"/>
          </a:xfrm>
          <a:custGeom>
            <a:avLst/>
            <a:gdLst/>
            <a:ahLst/>
            <a:cxnLst/>
            <a:rect l="l" t="t" r="r" b="b"/>
            <a:pathLst>
              <a:path w="1567179" h="2344420">
                <a:moveTo>
                  <a:pt x="0" y="2343912"/>
                </a:moveTo>
                <a:lnTo>
                  <a:pt x="1566672" y="2343912"/>
                </a:lnTo>
                <a:lnTo>
                  <a:pt x="1566672" y="0"/>
                </a:lnTo>
                <a:lnTo>
                  <a:pt x="0" y="0"/>
                </a:lnTo>
                <a:lnTo>
                  <a:pt x="0" y="234391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 txBox="1">
            <a:spLocks/>
          </p:cNvSpPr>
          <p:nvPr/>
        </p:nvSpPr>
        <p:spPr>
          <a:xfrm>
            <a:off x="8355685" y="2369499"/>
            <a:ext cx="3098165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3600" b="1" i="0">
                <a:solidFill>
                  <a:srgbClr val="2D75B6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/>
            <a:r>
              <a:rPr lang="en-US" kern="0" spc="-5" dirty="0" smtClean="0"/>
              <a:t>Lab batches</a:t>
            </a:r>
            <a:r>
              <a:rPr lang="en-US" kern="0" spc="-45" dirty="0" smtClean="0"/>
              <a:t> </a:t>
            </a:r>
            <a:r>
              <a:rPr lang="en-US" kern="0" spc="-5" dirty="0" smtClean="0"/>
              <a:t>list</a:t>
            </a:r>
            <a:endParaRPr lang="en-US" kern="0" spc="-5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66712" y="71414"/>
          <a:ext cx="6858048" cy="6672482"/>
        </p:xfrm>
        <a:graphic>
          <a:graphicData uri="http://schemas.openxmlformats.org/drawingml/2006/table">
            <a:tbl>
              <a:tblPr/>
              <a:tblGrid>
                <a:gridCol w="571504"/>
                <a:gridCol w="1071570"/>
                <a:gridCol w="4000528"/>
                <a:gridCol w="1214446"/>
              </a:tblGrid>
              <a:tr h="216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S NO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Roll No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Name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Batch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16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1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160110036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SARAF PUSHKAR UMESH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B1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16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2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16D170002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CHAUBAL SOUMIL KISHOR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B2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16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3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16D170003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ANSARI MOHAMMAD RAZI MOHAMMAD REHAN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B3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348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4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16D170004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ARYAN AGAL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B4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16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5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16D170006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PRUTHVIRAJ SUNIL NETKE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B5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348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6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16D170007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KUMARESH RAMESH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B6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16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7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16D170008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TRISHANT ROY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B3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entury Schoolbook" pitchFamily="18" charset="0"/>
                      </a:endParaRP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16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8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16D170009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DESHPANDE VARAD PRAMOD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B8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16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9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16D170010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MOHITE INDRAJEET NAGESH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B9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16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10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16D170011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MENON GOVIND RAJESH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B1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16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11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16D170012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AMLEKAR SHRVAN SHRIKRISHNA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B2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16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12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16D170013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KSHIRSAGAR PRANAV BAPU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B3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16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13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16D170014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VYANKTESH ISHWARCHANDRA NAGRE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B4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16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14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16D170015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CHITRANGNA BHATT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B5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16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15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16D170016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ANKIT S BATTISE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B6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16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16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16D170017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RAHUL KUMAR MEENA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B8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entury Schoolbook" pitchFamily="18" charset="0"/>
                      </a:endParaRP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16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17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latin typeface="Century Schoolbook" pitchFamily="18" charset="0"/>
                        </a:rPr>
                        <a:t>16D170018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PREMANSHU KUMAR SINGH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B7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entury Schoolbook" pitchFamily="18" charset="0"/>
                      </a:endParaRP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16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18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16D170019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ADITI MAHAJAN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B9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16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19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16D170020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AAYUSH GARG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B1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16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20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16D170021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SOURABH SURAGE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B2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16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21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latin typeface="Century Schoolbook" pitchFamily="18" charset="0"/>
                        </a:rPr>
                        <a:t>16D170022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MANOJ VISHWAKARMA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B7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entury Schoolbook" pitchFamily="18" charset="0"/>
                      </a:endParaRP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16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22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16D170023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ABHISHEK SISODIYA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B4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16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23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16D170025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ANSHUL MAHOR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B5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16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24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latin typeface="Century Schoolbook" pitchFamily="18" charset="0"/>
                        </a:rPr>
                        <a:t>16D170026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SATYAPRAJNA SARTHAK SAHOO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B6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16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25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latin typeface="Century Schoolbook" pitchFamily="18" charset="0"/>
                        </a:rPr>
                        <a:t>16D170027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PRABHAT RANJAN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B7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16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26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16D170029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KONDETI ISAIAH BENEDICT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B8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160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27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16D170031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ANANT TARANIYA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entury Schoolbook" pitchFamily="18" charset="0"/>
                        </a:rPr>
                        <a:t>B9</a:t>
                      </a:r>
                    </a:p>
                  </a:txBody>
                  <a:tcPr marL="9310" marR="9310" marT="931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667636" y="3500438"/>
          <a:ext cx="4267200" cy="781050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295275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latin typeface="Century Schoolbook"/>
                        </a:rPr>
                        <a:t>SET 1: </a:t>
                      </a:r>
                      <a:r>
                        <a:rPr lang="en-US" sz="1800" b="1" i="0" u="none" strike="noStrike" dirty="0" smtClean="0">
                          <a:solidFill>
                            <a:srgbClr val="C0504D"/>
                          </a:solidFill>
                          <a:latin typeface="Century Schoolbook"/>
                        </a:rPr>
                        <a:t>B1, B3, B5, B7, B9 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latin typeface="Century Schoolbook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5275">
                <a:tc gridSpan="7">
                  <a:txBody>
                    <a:bodyPr/>
                    <a:lstStyle/>
                    <a:p>
                      <a:pPr marL="0" marR="0" indent="0" algn="ctr" defTabSz="91440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latin typeface="Century Schoolbook"/>
                        </a:rPr>
                        <a:t>SET 2: </a:t>
                      </a:r>
                      <a:r>
                        <a:rPr lang="en-US" sz="1800" b="1" i="0" u="none" strike="noStrike" dirty="0" smtClean="0">
                          <a:solidFill>
                            <a:srgbClr val="002060"/>
                          </a:solidFill>
                          <a:latin typeface="Century Schoolbook"/>
                        </a:rPr>
                        <a:t>B2, B4, B6, B8</a:t>
                      </a:r>
                      <a:endParaRPr lang="en-US" sz="1800" b="1" i="0" u="none" strike="noStrike" dirty="0" smtClean="0">
                        <a:solidFill>
                          <a:srgbClr val="000000"/>
                        </a:solidFill>
                        <a:latin typeface="Century Schoolbook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90455"/>
            <a:ext cx="10302646" cy="596317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2549525">
              <a:lnSpc>
                <a:spcPct val="100000"/>
              </a:lnSpc>
            </a:pPr>
            <a:r>
              <a:rPr dirty="0"/>
              <a:t>EN 319 Course</a:t>
            </a:r>
            <a:r>
              <a:rPr spc="-105" dirty="0"/>
              <a:t> </a:t>
            </a:r>
            <a:r>
              <a:rPr smtClean="0"/>
              <a:t>Schedule</a:t>
            </a:r>
            <a:r>
              <a:rPr lang="en-US" dirty="0" smtClean="0"/>
              <a:t> </a:t>
            </a:r>
            <a:r>
              <a:rPr lang="en-US" dirty="0" smtClean="0"/>
              <a:t>'18</a:t>
            </a:r>
            <a:endParaRPr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582095902"/>
              </p:ext>
            </p:extLst>
          </p:nvPr>
        </p:nvGraphicFramePr>
        <p:xfrm>
          <a:off x="1828800" y="838200"/>
          <a:ext cx="8148066" cy="53349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4217"/>
                <a:gridCol w="4133849"/>
              </a:tblGrid>
              <a:tr h="381126">
                <a:tc>
                  <a:txBody>
                    <a:bodyPr/>
                    <a:lstStyle/>
                    <a:p>
                      <a:pPr marL="28511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Date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CB8C9"/>
                    </a:solidFill>
                  </a:tcPr>
                </a:tc>
                <a:tc>
                  <a:txBody>
                    <a:bodyPr/>
                    <a:lstStyle/>
                    <a:p>
                      <a:pPr marL="28384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spc="-5" dirty="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Schedule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CB8C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lang="en-US" sz="1800" b="1" dirty="0" smtClean="0">
                          <a:latin typeface="Times New Roman"/>
                          <a:cs typeface="Times New Roman"/>
                        </a:rPr>
                        <a:t> 17</a:t>
                      </a:r>
                      <a:r>
                        <a:rPr sz="1800" b="1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dirty="0">
                          <a:latin typeface="Times New Roman"/>
                          <a:cs typeface="Times New Roman"/>
                        </a:rPr>
                        <a:t>/ 7 </a:t>
                      </a:r>
                      <a:r>
                        <a:rPr sz="1800" b="1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800" b="1" spc="-11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mtClean="0">
                          <a:latin typeface="Times New Roman"/>
                          <a:cs typeface="Times New Roman"/>
                        </a:rPr>
                        <a:t>201</a:t>
                      </a:r>
                      <a:r>
                        <a:rPr lang="en-US" sz="1800" b="1" dirty="0" smtClean="0">
                          <a:latin typeface="Times New Roman"/>
                          <a:cs typeface="Times New Roman"/>
                        </a:rPr>
                        <a:t>8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CD6ED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800" b="1" spc="-5" dirty="0">
                          <a:solidFill>
                            <a:srgbClr val="6F2F9F"/>
                          </a:solidFill>
                          <a:latin typeface="Times New Roman"/>
                          <a:cs typeface="Times New Roman"/>
                        </a:rPr>
                        <a:t>Introduction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CD6ED"/>
                    </a:solidFill>
                  </a:tcPr>
                </a:tc>
              </a:tr>
              <a:tr h="3811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800" b="1" dirty="0" smtClean="0">
                          <a:latin typeface="Times New Roman"/>
                          <a:cs typeface="Times New Roman"/>
                        </a:rPr>
                        <a:t> 24</a:t>
                      </a:r>
                      <a:r>
                        <a:rPr sz="1800" b="1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dirty="0">
                          <a:latin typeface="Times New Roman"/>
                          <a:cs typeface="Times New Roman"/>
                        </a:rPr>
                        <a:t>/ </a:t>
                      </a:r>
                      <a:r>
                        <a:rPr lang="en-US" sz="1800" b="1" dirty="0" smtClean="0">
                          <a:latin typeface="Times New Roman"/>
                          <a:cs typeface="Times New Roman"/>
                        </a:rPr>
                        <a:t>7</a:t>
                      </a:r>
                      <a:r>
                        <a:rPr sz="1800" b="1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800" b="1" spc="-1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mtClean="0">
                          <a:latin typeface="Times New Roman"/>
                          <a:cs typeface="Times New Roman"/>
                        </a:rPr>
                        <a:t>201</a:t>
                      </a:r>
                      <a:r>
                        <a:rPr lang="en-US" sz="1800" b="1" dirty="0" smtClean="0">
                          <a:latin typeface="Times New Roman"/>
                          <a:cs typeface="Times New Roman"/>
                        </a:rPr>
                        <a:t>8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06172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800" b="1" dirty="0" smtClean="0">
                          <a:latin typeface="Times New Roman"/>
                          <a:cs typeface="Times New Roman"/>
                        </a:rPr>
                        <a:t>   </a:t>
                      </a:r>
                      <a:r>
                        <a:rPr sz="1800" b="1" dirty="0" smtClean="0">
                          <a:latin typeface="Times New Roman"/>
                          <a:cs typeface="Times New Roman"/>
                        </a:rPr>
                        <a:t>Experiment </a:t>
                      </a:r>
                      <a:r>
                        <a:rPr sz="1800" b="1" dirty="0">
                          <a:latin typeface="Times New Roman"/>
                          <a:cs typeface="Times New Roman"/>
                        </a:rPr>
                        <a:t>1 (Set</a:t>
                      </a:r>
                      <a:r>
                        <a:rPr sz="1800" b="1" spc="-1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dirty="0">
                          <a:latin typeface="Times New Roman"/>
                          <a:cs typeface="Times New Roman"/>
                        </a:rPr>
                        <a:t>1)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1489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31</a:t>
                      </a:r>
                      <a:r>
                        <a:rPr sz="1800" b="1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/ 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  <a:r>
                        <a:rPr sz="1800" b="1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/ </a:t>
                      </a:r>
                      <a:r>
                        <a:rPr sz="1800" b="1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201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8                                       </a:t>
                      </a:r>
                      <a:endParaRPr sz="18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CD6ED"/>
                    </a:solidFill>
                  </a:tcPr>
                </a:tc>
                <a:tc>
                  <a:txBody>
                    <a:bodyPr/>
                    <a:lstStyle/>
                    <a:p>
                      <a:pPr marL="1221740" algn="l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1800" b="1" dirty="0" smtClean="0">
                          <a:latin typeface="Times New Roman"/>
                          <a:cs typeface="Times New Roman"/>
                        </a:rPr>
                        <a:t>Experiment 1 (Set</a:t>
                      </a:r>
                      <a:r>
                        <a:rPr lang="en-US" sz="1800" b="1" spc="-120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800" b="1" dirty="0" smtClean="0">
                          <a:latin typeface="Times New Roman"/>
                          <a:cs typeface="Times New Roman"/>
                        </a:rPr>
                        <a:t>2)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CD6ED"/>
                    </a:solidFill>
                  </a:tcPr>
                </a:tc>
              </a:tr>
              <a:tr h="38112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25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chemeClr val="accent2"/>
                          </a:solidFill>
                          <a:latin typeface="Times New Roman"/>
                          <a:cs typeface="Times New Roman"/>
                        </a:rPr>
                        <a:t>  </a:t>
                      </a:r>
                      <a:r>
                        <a:rPr sz="1800" b="1" smtClean="0">
                          <a:solidFill>
                            <a:schemeClr val="accent2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lang="en-US" sz="1800" b="1" dirty="0" smtClean="0">
                          <a:solidFill>
                            <a:schemeClr val="accent2"/>
                          </a:solidFill>
                          <a:latin typeface="Times New Roman"/>
                          <a:cs typeface="Times New Roman"/>
                        </a:rPr>
                        <a:t>7</a:t>
                      </a:r>
                      <a:r>
                        <a:rPr sz="1800" b="1" smtClean="0">
                          <a:solidFill>
                            <a:schemeClr val="accent2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dirty="0">
                          <a:solidFill>
                            <a:schemeClr val="accent2"/>
                          </a:solidFill>
                          <a:latin typeface="Times New Roman"/>
                          <a:cs typeface="Times New Roman"/>
                        </a:rPr>
                        <a:t>/ 8 </a:t>
                      </a:r>
                      <a:r>
                        <a:rPr sz="1800" b="1">
                          <a:solidFill>
                            <a:schemeClr val="accent2"/>
                          </a:solidFill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800" b="1" spc="-114">
                          <a:solidFill>
                            <a:schemeClr val="accent2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mtClean="0">
                          <a:solidFill>
                            <a:schemeClr val="accent2"/>
                          </a:solidFill>
                          <a:latin typeface="Times New Roman"/>
                          <a:cs typeface="Times New Roman"/>
                        </a:rPr>
                        <a:t>201</a:t>
                      </a:r>
                      <a:r>
                        <a:rPr lang="en-US" sz="1800" b="1" dirty="0" smtClean="0">
                          <a:solidFill>
                            <a:schemeClr val="accent2"/>
                          </a:solidFill>
                          <a:latin typeface="Times New Roman"/>
                          <a:cs typeface="Times New Roman"/>
                        </a:rPr>
                        <a:t>8 </a:t>
                      </a:r>
                      <a:endParaRPr lang="en-US" sz="18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06172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25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pc="-5" dirty="0" smtClean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    MCQ</a:t>
                      </a:r>
                      <a:r>
                        <a:rPr lang="en-US" sz="1800" b="1" spc="-60" dirty="0" smtClean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800" b="1" spc="-5" dirty="0" smtClean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Exam </a:t>
                      </a:r>
                      <a:endParaRPr lang="en-US" sz="1800" dirty="0" smtClean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1800" b="1" dirty="0" smtClean="0">
                          <a:latin typeface="Times New Roman"/>
                          <a:cs typeface="Times New Roman"/>
                        </a:rPr>
                        <a:t>  14</a:t>
                      </a:r>
                      <a:r>
                        <a:rPr sz="1800" b="1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dirty="0">
                          <a:latin typeface="Times New Roman"/>
                          <a:cs typeface="Times New Roman"/>
                        </a:rPr>
                        <a:t>/ 8 </a:t>
                      </a:r>
                      <a:r>
                        <a:rPr sz="1800" b="1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800" b="1" spc="-11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mtClean="0">
                          <a:latin typeface="Times New Roman"/>
                          <a:cs typeface="Times New Roman"/>
                        </a:rPr>
                        <a:t>201</a:t>
                      </a:r>
                      <a:r>
                        <a:rPr lang="en-US" sz="1800" b="1" dirty="0" smtClean="0">
                          <a:latin typeface="Times New Roman"/>
                          <a:cs typeface="Times New Roman"/>
                        </a:rPr>
                        <a:t>8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CD6ED"/>
                    </a:solidFill>
                  </a:tcPr>
                </a:tc>
                <a:tc>
                  <a:txBody>
                    <a:bodyPr/>
                    <a:lstStyle/>
                    <a:p>
                      <a:pPr marL="106172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1800" b="1" dirty="0" smtClean="0">
                          <a:latin typeface="Times New Roman"/>
                          <a:cs typeface="Times New Roman"/>
                        </a:rPr>
                        <a:t>   </a:t>
                      </a:r>
                      <a:r>
                        <a:rPr sz="1800" b="1" dirty="0" smtClean="0">
                          <a:latin typeface="Times New Roman"/>
                          <a:cs typeface="Times New Roman"/>
                        </a:rPr>
                        <a:t>Experiment </a:t>
                      </a:r>
                      <a:r>
                        <a:rPr sz="1800" b="1" dirty="0">
                          <a:latin typeface="Times New Roman"/>
                          <a:cs typeface="Times New Roman"/>
                        </a:rPr>
                        <a:t>2 (Set</a:t>
                      </a:r>
                      <a:r>
                        <a:rPr sz="1800" b="1" spc="-1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dirty="0">
                          <a:latin typeface="Times New Roman"/>
                          <a:cs typeface="Times New Roman"/>
                        </a:rPr>
                        <a:t>1)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CD6ED"/>
                    </a:solidFill>
                  </a:tcPr>
                </a:tc>
              </a:tr>
              <a:tr h="3811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800" b="1" dirty="0" smtClean="0">
                          <a:latin typeface="Times New Roman"/>
                          <a:cs typeface="Times New Roman"/>
                        </a:rPr>
                        <a:t>  21</a:t>
                      </a:r>
                      <a:r>
                        <a:rPr sz="1800" b="1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dirty="0">
                          <a:latin typeface="Times New Roman"/>
                          <a:cs typeface="Times New Roman"/>
                        </a:rPr>
                        <a:t>/ 8 </a:t>
                      </a:r>
                      <a:r>
                        <a:rPr sz="1800" b="1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800" b="1" spc="-11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mtClean="0">
                          <a:latin typeface="Times New Roman"/>
                          <a:cs typeface="Times New Roman"/>
                        </a:rPr>
                        <a:t>201</a:t>
                      </a:r>
                      <a:r>
                        <a:rPr lang="en-US" sz="1800" b="1" dirty="0" smtClean="0">
                          <a:latin typeface="Times New Roman"/>
                          <a:cs typeface="Times New Roman"/>
                        </a:rPr>
                        <a:t>8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06172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800" b="1" dirty="0" smtClean="0">
                          <a:latin typeface="Times New Roman"/>
                          <a:cs typeface="Times New Roman"/>
                        </a:rPr>
                        <a:t>   </a:t>
                      </a:r>
                      <a:r>
                        <a:rPr sz="1800" b="1" dirty="0" smtClean="0">
                          <a:latin typeface="Times New Roman"/>
                          <a:cs typeface="Times New Roman"/>
                        </a:rPr>
                        <a:t>Experiment </a:t>
                      </a:r>
                      <a:r>
                        <a:rPr sz="1800" b="1" dirty="0">
                          <a:latin typeface="Times New Roman"/>
                          <a:cs typeface="Times New Roman"/>
                        </a:rPr>
                        <a:t>2 (Set</a:t>
                      </a:r>
                      <a:r>
                        <a:rPr sz="1800" b="1" spc="-1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dirty="0">
                          <a:latin typeface="Times New Roman"/>
                          <a:cs typeface="Times New Roman"/>
                        </a:rPr>
                        <a:t>2)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800" b="1" dirty="0" smtClean="0">
                          <a:latin typeface="Times New Roman"/>
                          <a:cs typeface="Times New Roman"/>
                        </a:rPr>
                        <a:t>  28</a:t>
                      </a:r>
                      <a:r>
                        <a:rPr sz="1800" b="1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>
                          <a:latin typeface="Times New Roman"/>
                          <a:cs typeface="Times New Roman"/>
                        </a:rPr>
                        <a:t>/ </a:t>
                      </a:r>
                      <a:r>
                        <a:rPr lang="en-US" sz="1800" b="1" dirty="0" smtClean="0">
                          <a:latin typeface="Times New Roman"/>
                          <a:cs typeface="Times New Roman"/>
                        </a:rPr>
                        <a:t>8</a:t>
                      </a:r>
                      <a:r>
                        <a:rPr sz="1800" b="1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800" b="1" spc="-11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mtClean="0">
                          <a:latin typeface="Times New Roman"/>
                          <a:cs typeface="Times New Roman"/>
                        </a:rPr>
                        <a:t>201</a:t>
                      </a:r>
                      <a:r>
                        <a:rPr lang="en-US" sz="1800" b="1" dirty="0" smtClean="0">
                          <a:latin typeface="Times New Roman"/>
                          <a:cs typeface="Times New Roman"/>
                        </a:rPr>
                        <a:t>8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CD6ED"/>
                    </a:solidFill>
                  </a:tcPr>
                </a:tc>
                <a:tc>
                  <a:txBody>
                    <a:bodyPr/>
                    <a:lstStyle/>
                    <a:p>
                      <a:pPr marL="106172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800" b="1" dirty="0" smtClean="0">
                          <a:latin typeface="Times New Roman"/>
                          <a:cs typeface="Times New Roman"/>
                        </a:rPr>
                        <a:t>   </a:t>
                      </a:r>
                      <a:r>
                        <a:rPr sz="1800" b="1" dirty="0" smtClean="0">
                          <a:latin typeface="Times New Roman"/>
                          <a:cs typeface="Times New Roman"/>
                        </a:rPr>
                        <a:t>Experiment </a:t>
                      </a:r>
                      <a:r>
                        <a:rPr sz="1800" b="1" dirty="0">
                          <a:latin typeface="Times New Roman"/>
                          <a:cs typeface="Times New Roman"/>
                        </a:rPr>
                        <a:t>3 (Set</a:t>
                      </a:r>
                      <a:r>
                        <a:rPr sz="1800" b="1" spc="-1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dirty="0">
                          <a:latin typeface="Times New Roman"/>
                          <a:cs typeface="Times New Roman"/>
                        </a:rPr>
                        <a:t>1)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CD6ED"/>
                    </a:solidFill>
                  </a:tcPr>
                </a:tc>
              </a:tr>
              <a:tr h="3811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800" b="1" dirty="0" smtClean="0">
                          <a:latin typeface="Times New Roman"/>
                          <a:cs typeface="Times New Roman"/>
                        </a:rPr>
                        <a:t>  04</a:t>
                      </a:r>
                      <a:r>
                        <a:rPr sz="1800" b="1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dirty="0">
                          <a:latin typeface="Times New Roman"/>
                          <a:cs typeface="Times New Roman"/>
                        </a:rPr>
                        <a:t>/ 9 </a:t>
                      </a:r>
                      <a:r>
                        <a:rPr sz="1800" b="1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800" b="1" spc="-11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mtClean="0">
                          <a:latin typeface="Times New Roman"/>
                          <a:cs typeface="Times New Roman"/>
                        </a:rPr>
                        <a:t>20</a:t>
                      </a:r>
                      <a:r>
                        <a:rPr lang="en-US" sz="1800" b="1" dirty="0" smtClean="0">
                          <a:latin typeface="Times New Roman"/>
                          <a:cs typeface="Times New Roman"/>
                        </a:rPr>
                        <a:t>18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06172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800" b="1" dirty="0" smtClean="0">
                          <a:latin typeface="Times New Roman"/>
                          <a:cs typeface="Times New Roman"/>
                        </a:rPr>
                        <a:t>   </a:t>
                      </a:r>
                      <a:r>
                        <a:rPr sz="1800" b="1" dirty="0" smtClean="0">
                          <a:latin typeface="Times New Roman"/>
                          <a:cs typeface="Times New Roman"/>
                        </a:rPr>
                        <a:t>Experiment </a:t>
                      </a:r>
                      <a:r>
                        <a:rPr sz="1800" b="1" dirty="0">
                          <a:latin typeface="Times New Roman"/>
                          <a:cs typeface="Times New Roman"/>
                        </a:rPr>
                        <a:t>3 (Set</a:t>
                      </a:r>
                      <a:r>
                        <a:rPr sz="1800" b="1" spc="-1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dirty="0">
                          <a:latin typeface="Times New Roman"/>
                          <a:cs typeface="Times New Roman"/>
                        </a:rPr>
                        <a:t>2)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</a:tr>
              <a:tr h="381126">
                <a:tc>
                  <a:txBody>
                    <a:bodyPr/>
                    <a:lstStyle/>
                    <a:p>
                      <a:pPr marL="14605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18</a:t>
                      </a:r>
                      <a:r>
                        <a:rPr sz="1800" b="1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/ 9 </a:t>
                      </a:r>
                      <a:r>
                        <a:rPr sz="1800" b="1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/ </a:t>
                      </a:r>
                      <a:r>
                        <a:rPr sz="1800" b="1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201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8</a:t>
                      </a:r>
                      <a:r>
                        <a:rPr sz="1800" b="1" spc="-114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endParaRPr sz="18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CD6ED"/>
                    </a:solidFill>
                  </a:tcPr>
                </a:tc>
                <a:tc>
                  <a:txBody>
                    <a:bodyPr/>
                    <a:lstStyle/>
                    <a:p>
                      <a:pPr marL="106172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800" b="1" dirty="0" smtClean="0">
                          <a:latin typeface="Times New Roman"/>
                          <a:cs typeface="Times New Roman"/>
                        </a:rPr>
                        <a:t>   </a:t>
                      </a:r>
                      <a:r>
                        <a:rPr sz="1800" b="1" dirty="0" smtClean="0">
                          <a:latin typeface="Times New Roman"/>
                          <a:cs typeface="Times New Roman"/>
                        </a:rPr>
                        <a:t>Experiment </a:t>
                      </a:r>
                      <a:r>
                        <a:rPr sz="1800" b="1" dirty="0">
                          <a:latin typeface="Times New Roman"/>
                          <a:cs typeface="Times New Roman"/>
                        </a:rPr>
                        <a:t>4 (Set</a:t>
                      </a:r>
                      <a:r>
                        <a:rPr sz="1800" b="1" spc="-1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dirty="0">
                          <a:latin typeface="Times New Roman"/>
                          <a:cs typeface="Times New Roman"/>
                        </a:rPr>
                        <a:t>1)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CD6E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144780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lang="en-US" sz="1800" b="1" spc="-5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800" b="1" spc="-5" dirty="0" smtClean="0">
                          <a:latin typeface="Times New Roman"/>
                          <a:cs typeface="Times New Roman"/>
                        </a:rPr>
                        <a:t>25</a:t>
                      </a:r>
                      <a:r>
                        <a:rPr sz="1800" b="1" spc="-5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dirty="0">
                          <a:latin typeface="Times New Roman"/>
                          <a:cs typeface="Times New Roman"/>
                        </a:rPr>
                        <a:t>/ </a:t>
                      </a:r>
                      <a:r>
                        <a:rPr lang="en-US" sz="1800" b="1" dirty="0" smtClean="0">
                          <a:latin typeface="Times New Roman"/>
                          <a:cs typeface="Times New Roman"/>
                        </a:rPr>
                        <a:t>9</a:t>
                      </a:r>
                      <a:r>
                        <a:rPr sz="1800" b="1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800" b="1" spc="-95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mtClean="0">
                          <a:latin typeface="Times New Roman"/>
                          <a:cs typeface="Times New Roman"/>
                        </a:rPr>
                        <a:t>201</a:t>
                      </a:r>
                      <a:r>
                        <a:rPr lang="en-US" sz="1800" b="1" dirty="0" smtClean="0">
                          <a:latin typeface="Times New Roman"/>
                          <a:cs typeface="Times New Roman"/>
                        </a:rPr>
                        <a:t>8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06172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800" b="1" dirty="0" smtClean="0">
                          <a:latin typeface="Times New Roman"/>
                          <a:cs typeface="Times New Roman"/>
                        </a:rPr>
                        <a:t>   </a:t>
                      </a:r>
                      <a:r>
                        <a:rPr sz="1800" b="1" dirty="0" smtClean="0">
                          <a:latin typeface="Times New Roman"/>
                          <a:cs typeface="Times New Roman"/>
                        </a:rPr>
                        <a:t>Experiment </a:t>
                      </a:r>
                      <a:r>
                        <a:rPr sz="1800" b="1" dirty="0">
                          <a:latin typeface="Times New Roman"/>
                          <a:cs typeface="Times New Roman"/>
                        </a:rPr>
                        <a:t>4 (Set</a:t>
                      </a:r>
                      <a:r>
                        <a:rPr sz="1800" b="1" spc="-1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dirty="0">
                          <a:latin typeface="Times New Roman"/>
                          <a:cs typeface="Times New Roman"/>
                        </a:rPr>
                        <a:t>2)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</a:tr>
              <a:tr h="381127">
                <a:tc>
                  <a:txBody>
                    <a:bodyPr/>
                    <a:lstStyle/>
                    <a:p>
                      <a:pPr marL="140462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09/ 10 / </a:t>
                      </a:r>
                      <a:r>
                        <a:rPr lang="en-US" sz="1800" b="1" spc="-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2018</a:t>
                      </a:r>
                      <a:r>
                        <a:rPr lang="en-US" sz="1800" b="1" spc="-95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endParaRPr lang="en-US" sz="18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CD6ED"/>
                    </a:solidFill>
                  </a:tcPr>
                </a:tc>
                <a:tc>
                  <a:txBody>
                    <a:bodyPr/>
                    <a:lstStyle/>
                    <a:p>
                      <a:pPr marL="106172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800" b="1" dirty="0" smtClean="0">
                          <a:latin typeface="Times New Roman"/>
                          <a:cs typeface="Times New Roman"/>
                        </a:rPr>
                        <a:t>   </a:t>
                      </a:r>
                      <a:r>
                        <a:rPr sz="1800" b="1" dirty="0" smtClean="0">
                          <a:latin typeface="Times New Roman"/>
                          <a:cs typeface="Times New Roman"/>
                        </a:rPr>
                        <a:t>Experiment </a:t>
                      </a:r>
                      <a:r>
                        <a:rPr sz="1800" b="1" dirty="0">
                          <a:latin typeface="Times New Roman"/>
                          <a:cs typeface="Times New Roman"/>
                        </a:rPr>
                        <a:t>5 (Set</a:t>
                      </a:r>
                      <a:r>
                        <a:rPr sz="1800" b="1" spc="-1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dirty="0">
                          <a:latin typeface="Times New Roman"/>
                          <a:cs typeface="Times New Roman"/>
                        </a:rPr>
                        <a:t>1)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CD6ED"/>
                    </a:solidFill>
                  </a:tcPr>
                </a:tc>
              </a:tr>
              <a:tr h="381025">
                <a:tc>
                  <a:txBody>
                    <a:bodyPr/>
                    <a:lstStyle/>
                    <a:p>
                      <a:pPr marL="140462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254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16/ 10 /</a:t>
                      </a:r>
                      <a:r>
                        <a:rPr lang="en-US" sz="1800" b="1" spc="-114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2018</a:t>
                      </a:r>
                      <a:endParaRPr lang="en-US" sz="1800" dirty="0" smtClean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106172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800" b="1" dirty="0" smtClean="0">
                          <a:latin typeface="Times New Roman"/>
                          <a:cs typeface="Times New Roman"/>
                        </a:rPr>
                        <a:t>   </a:t>
                      </a:r>
                      <a:r>
                        <a:rPr sz="1800" b="1" dirty="0" smtClean="0">
                          <a:latin typeface="Times New Roman"/>
                          <a:cs typeface="Times New Roman"/>
                        </a:rPr>
                        <a:t>Experiment </a:t>
                      </a:r>
                      <a:r>
                        <a:rPr sz="1800" b="1" dirty="0">
                          <a:latin typeface="Times New Roman"/>
                          <a:cs typeface="Times New Roman"/>
                        </a:rPr>
                        <a:t>5 </a:t>
                      </a: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(Set</a:t>
                      </a:r>
                      <a:r>
                        <a:rPr sz="1800" b="1" spc="-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2)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1CC"/>
                    </a:solidFill>
                  </a:tcPr>
                </a:tc>
              </a:tr>
              <a:tr h="381063">
                <a:tc>
                  <a:txBody>
                    <a:bodyPr/>
                    <a:lstStyle/>
                    <a:p>
                      <a:pPr marL="143319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lang="en-US" sz="1800" b="1" dirty="0" smtClean="0">
                          <a:solidFill>
                            <a:srgbClr val="7030A0"/>
                          </a:solidFill>
                          <a:latin typeface="Times New Roman"/>
                          <a:cs typeface="Times New Roman"/>
                        </a:rPr>
                        <a:t>23</a:t>
                      </a:r>
                      <a:r>
                        <a:rPr sz="1800" b="1" smtClean="0">
                          <a:solidFill>
                            <a:srgbClr val="7030A0"/>
                          </a:solidFill>
                          <a:latin typeface="Times New Roman"/>
                          <a:cs typeface="Times New Roman"/>
                        </a:rPr>
                        <a:t> / 10 /</a:t>
                      </a:r>
                      <a:r>
                        <a:rPr sz="1800" b="1" spc="-114" smtClean="0">
                          <a:solidFill>
                            <a:srgbClr val="7030A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mtClean="0">
                          <a:solidFill>
                            <a:srgbClr val="7030A0"/>
                          </a:solidFill>
                          <a:latin typeface="Times New Roman"/>
                          <a:cs typeface="Times New Roman"/>
                        </a:rPr>
                        <a:t>201</a:t>
                      </a:r>
                      <a:r>
                        <a:rPr lang="en-US" sz="1800" b="1" dirty="0" smtClean="0">
                          <a:solidFill>
                            <a:srgbClr val="7030A0"/>
                          </a:solidFill>
                          <a:latin typeface="Times New Roman"/>
                          <a:cs typeface="Times New Roman"/>
                        </a:rPr>
                        <a:t>8</a:t>
                      </a:r>
                      <a:endParaRPr sz="1800" dirty="0">
                        <a:solidFill>
                          <a:srgbClr val="7030A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CD6ED"/>
                    </a:solidFill>
                  </a:tcPr>
                </a:tc>
                <a:tc>
                  <a:txBody>
                    <a:bodyPr/>
                    <a:lstStyle/>
                    <a:p>
                      <a:pPr marL="69469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lang="en-US" sz="1800" b="1" dirty="0" smtClean="0">
                          <a:solidFill>
                            <a:srgbClr val="7030A0"/>
                          </a:solidFill>
                          <a:latin typeface="Times New Roman"/>
                          <a:cs typeface="Times New Roman"/>
                        </a:rPr>
                        <a:t>      </a:t>
                      </a:r>
                      <a:r>
                        <a:rPr sz="1800" b="1" dirty="0" err="1" smtClean="0">
                          <a:solidFill>
                            <a:srgbClr val="7030A0"/>
                          </a:solidFill>
                          <a:latin typeface="Times New Roman"/>
                          <a:cs typeface="Times New Roman"/>
                        </a:rPr>
                        <a:t>Finalisation</a:t>
                      </a:r>
                      <a:r>
                        <a:rPr sz="1800" b="1" dirty="0" smtClean="0">
                          <a:solidFill>
                            <a:srgbClr val="7030A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dirty="0">
                          <a:solidFill>
                            <a:srgbClr val="7030A0"/>
                          </a:solidFill>
                          <a:latin typeface="Times New Roman"/>
                          <a:cs typeface="Times New Roman"/>
                        </a:rPr>
                        <a:t>of </a:t>
                      </a:r>
                      <a:r>
                        <a:rPr sz="1800" b="1" spc="-5" dirty="0">
                          <a:solidFill>
                            <a:srgbClr val="7030A0"/>
                          </a:solidFill>
                          <a:latin typeface="Times New Roman"/>
                          <a:cs typeface="Times New Roman"/>
                        </a:rPr>
                        <a:t>marks</a:t>
                      </a:r>
                      <a:r>
                        <a:rPr sz="1800" b="1" spc="-90" dirty="0">
                          <a:solidFill>
                            <a:srgbClr val="7030A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7030A0"/>
                          </a:solidFill>
                          <a:latin typeface="Times New Roman"/>
                          <a:cs typeface="Times New Roman"/>
                        </a:rPr>
                        <a:t>(50%)</a:t>
                      </a:r>
                      <a:endParaRPr sz="1800" dirty="0">
                        <a:solidFill>
                          <a:srgbClr val="7030A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CD6ED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7010400" y="6324600"/>
            <a:ext cx="465776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mtClean="0">
                <a:solidFill>
                  <a:srgbClr val="C00000"/>
                </a:solidFill>
                <a:latin typeface="Times New Roman"/>
                <a:cs typeface="Times New Roman"/>
              </a:rPr>
              <a:t>Submission </a:t>
            </a:r>
            <a:r>
              <a:rPr sz="2000" b="1">
                <a:solidFill>
                  <a:srgbClr val="C00000"/>
                </a:solidFill>
                <a:latin typeface="Times New Roman"/>
                <a:cs typeface="Times New Roman"/>
              </a:rPr>
              <a:t>at</a:t>
            </a:r>
            <a:r>
              <a:rPr sz="2000" b="1" spc="-114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000" b="1" smtClean="0">
                <a:solidFill>
                  <a:srgbClr val="C00000"/>
                </a:solidFill>
                <a:latin typeface="Times New Roman"/>
                <a:cs typeface="Times New Roman"/>
              </a:rPr>
              <a:t>P</a:t>
            </a:r>
            <a:r>
              <a:rPr lang="en-US" sz="2000" b="1" dirty="0" err="1" smtClean="0">
                <a:solidFill>
                  <a:srgbClr val="C00000"/>
                </a:solidFill>
                <a:latin typeface="Times New Roman"/>
                <a:cs typeface="Times New Roman"/>
              </a:rPr>
              <a:t>ower</a:t>
            </a:r>
            <a:r>
              <a:rPr lang="en-US" sz="2000" b="1" dirty="0" smtClean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000" b="1" smtClean="0">
                <a:solidFill>
                  <a:srgbClr val="C00000"/>
                </a:solidFill>
                <a:latin typeface="Times New Roman"/>
                <a:cs typeface="Times New Roman"/>
              </a:rPr>
              <a:t>E</a:t>
            </a:r>
            <a:r>
              <a:rPr lang="en-US" sz="2000" b="1" dirty="0" err="1" smtClean="0">
                <a:solidFill>
                  <a:srgbClr val="C00000"/>
                </a:solidFill>
                <a:latin typeface="Times New Roman"/>
                <a:cs typeface="Times New Roman"/>
              </a:rPr>
              <a:t>ngineering</a:t>
            </a:r>
            <a:r>
              <a:rPr lang="en-US" sz="2000" b="1" dirty="0" smtClean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000" b="1" smtClean="0">
                <a:solidFill>
                  <a:srgbClr val="C00000"/>
                </a:solidFill>
                <a:latin typeface="Times New Roman"/>
                <a:cs typeface="Times New Roman"/>
              </a:rPr>
              <a:t>L</a:t>
            </a:r>
            <a:r>
              <a:rPr lang="en-US" sz="2000" b="1" dirty="0" err="1" smtClean="0">
                <a:solidFill>
                  <a:srgbClr val="C00000"/>
                </a:solidFill>
                <a:latin typeface="Times New Roman"/>
                <a:cs typeface="Times New Roman"/>
              </a:rPr>
              <a:t>ab</a:t>
            </a:r>
            <a:endParaRPr sz="2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5284" y="796163"/>
            <a:ext cx="10900410" cy="15594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buClr>
                <a:srgbClr val="C00000"/>
              </a:buClr>
              <a:buSzPct val="70833"/>
              <a:buFont typeface="Wingdings"/>
              <a:buChar char=""/>
              <a:tabLst>
                <a:tab pos="469900" algn="l"/>
                <a:tab pos="470534" algn="l"/>
              </a:tabLst>
            </a:pPr>
            <a:r>
              <a:rPr sz="2400" b="1" dirty="0">
                <a:latin typeface="Times New Roman"/>
                <a:cs typeface="Times New Roman"/>
              </a:rPr>
              <a:t>Grading</a:t>
            </a:r>
            <a:r>
              <a:rPr sz="2400" b="1" spc="-10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Scheme:</a:t>
            </a:r>
            <a:endParaRPr sz="2400" dirty="0">
              <a:latin typeface="Times New Roman"/>
              <a:cs typeface="Times New Roman"/>
            </a:endParaRPr>
          </a:p>
          <a:p>
            <a:pPr marL="1431290" algn="ctr">
              <a:lnSpc>
                <a:spcPts val="2595"/>
              </a:lnSpc>
              <a:spcBef>
                <a:spcPts val="420"/>
              </a:spcBef>
              <a:tabLst>
                <a:tab pos="1757680" algn="l"/>
              </a:tabLst>
            </a:pPr>
            <a:r>
              <a:rPr sz="2400" b="1" dirty="0">
                <a:latin typeface="Times New Roman"/>
                <a:cs typeface="Times New Roman"/>
              </a:rPr>
              <a:t>&gt;	Experiment conduction, viva, </a:t>
            </a:r>
            <a:r>
              <a:rPr sz="2400" b="1" spc="-10" dirty="0">
                <a:latin typeface="Times New Roman"/>
                <a:cs typeface="Times New Roman"/>
              </a:rPr>
              <a:t>report </a:t>
            </a:r>
            <a:r>
              <a:rPr sz="2400" b="1" dirty="0">
                <a:latin typeface="Times New Roman"/>
                <a:cs typeface="Times New Roman"/>
              </a:rPr>
              <a:t>and MCQs : </a:t>
            </a:r>
            <a:r>
              <a:rPr lang="en-US" sz="2400" b="1" spc="-20" dirty="0">
                <a:solidFill>
                  <a:srgbClr val="FF0000"/>
                </a:solidFill>
                <a:latin typeface="Times New Roman"/>
                <a:cs typeface="Times New Roman"/>
              </a:rPr>
              <a:t>4</a:t>
            </a:r>
            <a:r>
              <a:rPr sz="2400" b="1" spc="-20" dirty="0" smtClean="0">
                <a:solidFill>
                  <a:srgbClr val="FF0000"/>
                </a:solidFill>
                <a:latin typeface="Times New Roman"/>
                <a:cs typeface="Times New Roman"/>
              </a:rPr>
              <a:t>0%</a:t>
            </a:r>
            <a:r>
              <a:rPr lang="en-US" sz="2400" b="1" spc="-20" dirty="0" smtClean="0">
                <a:solidFill>
                  <a:srgbClr val="FF0000"/>
                </a:solidFill>
                <a:latin typeface="Times New Roman"/>
                <a:cs typeface="Times New Roman"/>
              </a:rPr>
              <a:t>+10%</a:t>
            </a:r>
          </a:p>
          <a:p>
            <a:pPr marL="1431290" algn="ctr">
              <a:lnSpc>
                <a:spcPts val="2595"/>
              </a:lnSpc>
              <a:spcBef>
                <a:spcPts val="420"/>
              </a:spcBef>
              <a:tabLst>
                <a:tab pos="1757680" algn="l"/>
              </a:tabLst>
            </a:pPr>
            <a:r>
              <a:rPr sz="2400" b="1" spc="-20" dirty="0" smtClean="0">
                <a:latin typeface="Times New Roman"/>
                <a:cs typeface="Times New Roman"/>
              </a:rPr>
              <a:t>(</a:t>
            </a:r>
            <a:r>
              <a:rPr sz="2400" b="1" spc="-20" dirty="0">
                <a:latin typeface="Times New Roman"/>
                <a:cs typeface="Times New Roman"/>
              </a:rPr>
              <a:t>Averaged </a:t>
            </a:r>
            <a:r>
              <a:rPr sz="2400" b="1" dirty="0">
                <a:latin typeface="Times New Roman"/>
                <a:cs typeface="Times New Roman"/>
              </a:rPr>
              <a:t>for</a:t>
            </a:r>
            <a:r>
              <a:rPr sz="2400" b="1" spc="-90" dirty="0">
                <a:latin typeface="Times New Roman"/>
                <a:cs typeface="Times New Roman"/>
              </a:rPr>
              <a:t> </a:t>
            </a:r>
            <a:r>
              <a:rPr sz="2400" b="1" dirty="0" smtClean="0">
                <a:latin typeface="Times New Roman"/>
                <a:cs typeface="Times New Roman"/>
              </a:rPr>
              <a:t>5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sz="2400" b="1" dirty="0" smtClean="0">
                <a:latin typeface="Times New Roman"/>
                <a:cs typeface="Times New Roman"/>
              </a:rPr>
              <a:t>experiments</a:t>
            </a:r>
            <a:r>
              <a:rPr sz="2400" b="1" dirty="0">
                <a:latin typeface="Times New Roman"/>
                <a:cs typeface="Times New Roman"/>
              </a:rPr>
              <a:t>)</a:t>
            </a:r>
            <a:endParaRPr sz="2400" dirty="0">
              <a:latin typeface="Times New Roman"/>
              <a:cs typeface="Times New Roman"/>
            </a:endParaRPr>
          </a:p>
          <a:p>
            <a:pPr marL="1434465" algn="ctr">
              <a:lnSpc>
                <a:spcPct val="100000"/>
              </a:lnSpc>
              <a:spcBef>
                <a:spcPts val="430"/>
              </a:spcBef>
              <a:tabLst>
                <a:tab pos="5833110" algn="l"/>
              </a:tabLst>
            </a:pPr>
            <a:r>
              <a:rPr sz="2400" b="1" dirty="0">
                <a:latin typeface="Times New Roman"/>
                <a:cs typeface="Times New Roman"/>
              </a:rPr>
              <a:t>&gt; Examination</a:t>
            </a:r>
            <a:r>
              <a:rPr sz="2400" b="1" spc="-1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(individual</a:t>
            </a:r>
            <a:r>
              <a:rPr sz="2400" b="1" spc="-2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basis)	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50%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5284" y="2347848"/>
            <a:ext cx="4732020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buClr>
                <a:srgbClr val="C00000"/>
              </a:buClr>
              <a:buSzPct val="70833"/>
              <a:buFont typeface="Wingdings"/>
              <a:buChar char=""/>
              <a:tabLst>
                <a:tab pos="469900" algn="l"/>
                <a:tab pos="470534" algn="l"/>
              </a:tabLst>
            </a:pPr>
            <a:r>
              <a:rPr sz="2400" b="1" dirty="0">
                <a:latin typeface="Times New Roman"/>
                <a:cs typeface="Times New Roman"/>
              </a:rPr>
              <a:t>Each </a:t>
            </a:r>
            <a:r>
              <a:rPr sz="2400" b="1" spc="-5" dirty="0">
                <a:latin typeface="Times New Roman"/>
                <a:cs typeface="Times New Roman"/>
              </a:rPr>
              <a:t>lab </a:t>
            </a:r>
            <a:r>
              <a:rPr sz="2400" b="1" dirty="0">
                <a:latin typeface="Times New Roman"/>
                <a:cs typeface="Times New Roman"/>
              </a:rPr>
              <a:t>session is for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50</a:t>
            </a:r>
            <a:r>
              <a:rPr sz="2400" b="1" spc="-11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marks: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84114" y="2347848"/>
            <a:ext cx="4574286" cy="12105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Times New Roman"/>
                <a:cs typeface="Times New Roman"/>
              </a:rPr>
              <a:t>experiment </a:t>
            </a:r>
            <a:r>
              <a:rPr sz="2400" b="1" spc="-5" dirty="0">
                <a:latin typeface="Times New Roman"/>
                <a:cs typeface="Times New Roman"/>
              </a:rPr>
              <a:t>conduction: </a:t>
            </a:r>
            <a:r>
              <a:rPr sz="2400" b="1" dirty="0" smtClean="0">
                <a:latin typeface="Times New Roman"/>
                <a:cs typeface="Times New Roman"/>
              </a:rPr>
              <a:t>1</a:t>
            </a:r>
            <a:r>
              <a:rPr lang="en-US" sz="2400" b="1" dirty="0" smtClean="0">
                <a:latin typeface="Times New Roman"/>
                <a:cs typeface="Times New Roman"/>
              </a:rPr>
              <a:t>0</a:t>
            </a:r>
            <a:r>
              <a:rPr sz="2400" b="1" spc="-55" dirty="0" smtClean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marks</a:t>
            </a:r>
            <a:endParaRPr sz="2400" dirty="0">
              <a:latin typeface="Times New Roman"/>
              <a:cs typeface="Times New Roman"/>
            </a:endParaRPr>
          </a:p>
          <a:p>
            <a:pPr marL="2472690">
              <a:lnSpc>
                <a:spcPct val="100000"/>
              </a:lnSpc>
              <a:spcBef>
                <a:spcPts val="420"/>
              </a:spcBef>
            </a:pPr>
            <a:r>
              <a:rPr sz="2400" b="1" dirty="0">
                <a:latin typeface="Times New Roman"/>
                <a:cs typeface="Times New Roman"/>
              </a:rPr>
              <a:t>viva: </a:t>
            </a:r>
            <a:r>
              <a:rPr sz="2400" b="1" spc="-5" dirty="0" smtClean="0">
                <a:latin typeface="Times New Roman"/>
                <a:cs typeface="Times New Roman"/>
              </a:rPr>
              <a:t>1</a:t>
            </a:r>
            <a:r>
              <a:rPr lang="en-US" sz="2400" b="1" spc="-5" dirty="0" smtClean="0">
                <a:latin typeface="Times New Roman"/>
                <a:cs typeface="Times New Roman"/>
              </a:rPr>
              <a:t>0</a:t>
            </a:r>
            <a:r>
              <a:rPr sz="2400" b="1" spc="-90" dirty="0" smtClean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marks</a:t>
            </a:r>
            <a:endParaRPr sz="2400" dirty="0">
              <a:latin typeface="Times New Roman"/>
              <a:cs typeface="Times New Roman"/>
            </a:endParaRPr>
          </a:p>
          <a:p>
            <a:pPr marL="2167255">
              <a:lnSpc>
                <a:spcPct val="100000"/>
              </a:lnSpc>
              <a:spcBef>
                <a:spcPts val="434"/>
              </a:spcBef>
            </a:pPr>
            <a:r>
              <a:rPr lang="en-US" sz="2400" b="1" spc="-10" dirty="0" smtClean="0">
                <a:latin typeface="Times New Roman"/>
                <a:cs typeface="Times New Roman"/>
              </a:rPr>
              <a:t> </a:t>
            </a:r>
            <a:r>
              <a:rPr sz="2400" b="1" spc="-10" dirty="0" smtClean="0">
                <a:latin typeface="Times New Roman"/>
                <a:cs typeface="Times New Roman"/>
              </a:rPr>
              <a:t>report</a:t>
            </a:r>
            <a:r>
              <a:rPr sz="2400" b="1" spc="-10" dirty="0">
                <a:latin typeface="Times New Roman"/>
                <a:cs typeface="Times New Roman"/>
              </a:rPr>
              <a:t>: </a:t>
            </a:r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3</a:t>
            </a:r>
            <a:r>
              <a:rPr sz="2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0</a:t>
            </a:r>
            <a:r>
              <a:rPr sz="2400" b="1" spc="-7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marks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5284" y="3607054"/>
            <a:ext cx="4388485" cy="796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buClr>
                <a:srgbClr val="C00000"/>
              </a:buClr>
              <a:buSzPct val="70833"/>
              <a:buFont typeface="Wingdings"/>
              <a:buChar char=""/>
              <a:tabLst>
                <a:tab pos="469900" algn="l"/>
                <a:tab pos="470534" algn="l"/>
              </a:tabLst>
            </a:pPr>
            <a:r>
              <a:rPr sz="2400" b="1" dirty="0">
                <a:latin typeface="Times New Roman"/>
                <a:cs typeface="Times New Roman"/>
              </a:rPr>
              <a:t>Exam in 2 sessions (4</a:t>
            </a:r>
            <a:r>
              <a:rPr sz="2400" b="1" spc="-10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batches)</a:t>
            </a:r>
            <a:endParaRPr sz="24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420"/>
              </a:spcBef>
              <a:buClr>
                <a:srgbClr val="C00000"/>
              </a:buClr>
              <a:buSzPct val="70833"/>
              <a:buFont typeface="Wingdings"/>
              <a:buChar char=""/>
              <a:tabLst>
                <a:tab pos="469900" algn="l"/>
                <a:tab pos="470534" algn="l"/>
              </a:tabLst>
            </a:pPr>
            <a:r>
              <a:rPr sz="2400" b="1" dirty="0">
                <a:latin typeface="Times New Roman"/>
                <a:cs typeface="Times New Roman"/>
              </a:rPr>
              <a:t>For </a:t>
            </a:r>
            <a:r>
              <a:rPr sz="2400" b="1" spc="-5" dirty="0">
                <a:latin typeface="Times New Roman"/>
                <a:cs typeface="Times New Roman"/>
              </a:rPr>
              <a:t>this</a:t>
            </a:r>
            <a:r>
              <a:rPr sz="2400" b="1" spc="-13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year: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5284" y="5705855"/>
            <a:ext cx="754697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buClr>
                <a:srgbClr val="C00000"/>
              </a:buClr>
              <a:buSzPct val="70833"/>
              <a:buFont typeface="Wingdings"/>
              <a:buChar char=""/>
              <a:tabLst>
                <a:tab pos="469900" algn="l"/>
                <a:tab pos="470534" algn="l"/>
              </a:tabLst>
            </a:pPr>
            <a:r>
              <a:rPr sz="2400" b="1" dirty="0">
                <a:latin typeface="Times New Roman"/>
                <a:cs typeface="Times New Roman"/>
              </a:rPr>
              <a:t>Exam format: viva, experiment </a:t>
            </a:r>
            <a:r>
              <a:rPr sz="2400" b="1" spc="-5" dirty="0">
                <a:latin typeface="Times New Roman"/>
                <a:cs typeface="Times New Roman"/>
              </a:rPr>
              <a:t>conduction </a:t>
            </a:r>
            <a:r>
              <a:rPr sz="2400" b="1" spc="-5">
                <a:latin typeface="Times New Roman"/>
                <a:cs typeface="Times New Roman"/>
              </a:rPr>
              <a:t>and</a:t>
            </a:r>
            <a:r>
              <a:rPr sz="2400" b="1" spc="-45">
                <a:latin typeface="Times New Roman"/>
                <a:cs typeface="Times New Roman"/>
              </a:rPr>
              <a:t> </a:t>
            </a:r>
            <a:r>
              <a:rPr sz="2400" b="1" spc="-10" smtClean="0">
                <a:latin typeface="Times New Roman"/>
                <a:cs typeface="Times New Roman"/>
              </a:rPr>
              <a:t>report</a:t>
            </a:r>
            <a:r>
              <a:rPr lang="en-US" sz="2400" b="1" spc="-10" dirty="0" smtClean="0">
                <a:latin typeface="Times New Roman"/>
                <a:cs typeface="Times New Roman"/>
              </a:rPr>
              <a:t> </a:t>
            </a:r>
            <a:endParaRPr sz="2400">
              <a:latin typeface="Times New Roman"/>
              <a:cs typeface="Times New Roman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192879334"/>
              </p:ext>
            </p:extLst>
          </p:nvPr>
        </p:nvGraphicFramePr>
        <p:xfrm>
          <a:off x="2562732" y="4501515"/>
          <a:ext cx="7719821" cy="11887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66236"/>
                <a:gridCol w="4053585"/>
              </a:tblGrid>
              <a:tr h="396240">
                <a:tc>
                  <a:txBody>
                    <a:bodyPr/>
                    <a:lstStyle/>
                    <a:p>
                      <a:pPr marL="20447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000" b="1" spc="5" dirty="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Date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E9000"/>
                    </a:solidFill>
                  </a:tcPr>
                </a:tc>
                <a:tc>
                  <a:txBody>
                    <a:bodyPr/>
                    <a:lstStyle/>
                    <a:p>
                      <a:pPr marR="9017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2000" b="1" dirty="0">
                          <a:solidFill>
                            <a:srgbClr val="001F5F"/>
                          </a:solidFill>
                          <a:latin typeface="Times New Roman"/>
                          <a:cs typeface="Times New Roman"/>
                        </a:rPr>
                        <a:t>Schedule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E9000"/>
                    </a:solidFill>
                  </a:tcPr>
                </a:tc>
              </a:tr>
              <a:tr h="396239">
                <a:tc>
                  <a:txBody>
                    <a:bodyPr/>
                    <a:lstStyle/>
                    <a:p>
                      <a:pPr marL="251460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lang="en-US" sz="2000" b="1" dirty="0" smtClean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30</a:t>
                      </a:r>
                      <a:r>
                        <a:rPr sz="2000" b="1" smtClean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solidFill>
                            <a:srgbClr val="6F2F9F"/>
                          </a:solidFill>
                          <a:latin typeface="Times New Roman"/>
                          <a:cs typeface="Times New Roman"/>
                        </a:rPr>
                        <a:t>/ 10 </a:t>
                      </a:r>
                      <a:r>
                        <a:rPr sz="2000" b="1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2000" b="1" spc="-114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smtClean="0">
                          <a:latin typeface="Times New Roman"/>
                          <a:cs typeface="Times New Roman"/>
                        </a:rPr>
                        <a:t>201</a:t>
                      </a:r>
                      <a:r>
                        <a:rPr lang="en-US" sz="2000" b="1" dirty="0" smtClean="0">
                          <a:latin typeface="Times New Roman"/>
                          <a:cs typeface="Times New Roman"/>
                        </a:rPr>
                        <a:t>8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 marR="459740" algn="r">
                        <a:lnSpc>
                          <a:spcPct val="100000"/>
                        </a:lnSpc>
                        <a:spcBef>
                          <a:spcPts val="150"/>
                        </a:spcBef>
                        <a:tabLst>
                          <a:tab pos="755650" algn="l"/>
                        </a:tabLst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Day</a:t>
                      </a:r>
                      <a:r>
                        <a:rPr sz="2000" b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1	( </a:t>
                      </a:r>
                      <a:r>
                        <a:rPr sz="2000" b="1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Batches: A1 </a:t>
                      </a:r>
                      <a:r>
                        <a:rPr sz="2000" b="1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&amp; </a:t>
                      </a:r>
                      <a:r>
                        <a:rPr lang="en-US" sz="2000" b="1" dirty="0" smtClean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A2</a:t>
                      </a:r>
                      <a:r>
                        <a:rPr sz="2000" b="1" spc="-229" smtClean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)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</a:tr>
              <a:tr h="396290">
                <a:tc>
                  <a:txBody>
                    <a:bodyPr/>
                    <a:lstStyle/>
                    <a:p>
                      <a:pPr marL="25146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2000" b="1" dirty="0" smtClean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31</a:t>
                      </a:r>
                      <a:r>
                        <a:rPr sz="2000" b="1" smtClean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solidFill>
                            <a:srgbClr val="6F2F9F"/>
                          </a:solidFill>
                          <a:latin typeface="Times New Roman"/>
                          <a:cs typeface="Times New Roman"/>
                        </a:rPr>
                        <a:t>/ 10 </a:t>
                      </a:r>
                      <a:r>
                        <a:rPr sz="2000" b="1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2000" b="1" spc="-12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smtClean="0">
                          <a:latin typeface="Times New Roman"/>
                          <a:cs typeface="Times New Roman"/>
                        </a:rPr>
                        <a:t>201</a:t>
                      </a:r>
                      <a:r>
                        <a:rPr lang="en-US" sz="2000" b="1" dirty="0" smtClean="0">
                          <a:latin typeface="Times New Roman"/>
                          <a:cs typeface="Times New Roman"/>
                        </a:rPr>
                        <a:t>8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marR="490220" algn="r">
                        <a:lnSpc>
                          <a:spcPct val="100000"/>
                        </a:lnSpc>
                        <a:spcBef>
                          <a:spcPts val="250"/>
                        </a:spcBef>
                        <a:tabLst>
                          <a:tab pos="755650" algn="l"/>
                        </a:tabLst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Day</a:t>
                      </a:r>
                      <a:r>
                        <a:rPr sz="2000" b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2	( </a:t>
                      </a:r>
                      <a:r>
                        <a:rPr sz="2000" b="1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Batches</a:t>
                      </a:r>
                      <a:r>
                        <a:rPr sz="2000" b="1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: </a:t>
                      </a:r>
                      <a:r>
                        <a:rPr lang="en-US" sz="2000" b="1" dirty="0" smtClean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B1</a:t>
                      </a:r>
                      <a:r>
                        <a:rPr sz="2000" b="1" smtClean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 &amp;</a:t>
                      </a:r>
                      <a:r>
                        <a:rPr lang="en-US" sz="2000" b="1" dirty="0" smtClean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smtClean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B2</a:t>
                      </a:r>
                      <a:r>
                        <a:rPr sz="2000" b="1" spc="-225" smtClean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)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A9D18E"/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2324" rIns="0" bIns="0" rtlCol="0">
            <a:spAutoFit/>
          </a:bodyPr>
          <a:lstStyle/>
          <a:p>
            <a:pPr marL="3115945">
              <a:lnSpc>
                <a:spcPct val="100000"/>
              </a:lnSpc>
            </a:pPr>
            <a:r>
              <a:rPr dirty="0"/>
              <a:t>Course</a:t>
            </a:r>
            <a:r>
              <a:rPr spc="-65" dirty="0"/>
              <a:t> </a:t>
            </a:r>
            <a:r>
              <a:rPr spc="-5" dirty="0"/>
              <a:t>grading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 txBox="1">
            <a:spLocks/>
          </p:cNvSpPr>
          <p:nvPr/>
        </p:nvSpPr>
        <p:spPr>
          <a:xfrm>
            <a:off x="5381620" y="5072074"/>
            <a:ext cx="6543716" cy="1261755"/>
          </a:xfrm>
          <a:prstGeom prst="rect">
            <a:avLst/>
          </a:prstGeom>
        </p:spPr>
        <p:txBody>
          <a:bodyPr vert="horz" wrap="square" lIns="0" tIns="152272" rIns="0" bIns="0" rtlCol="0">
            <a:spAutoFit/>
          </a:bodyPr>
          <a:lstStyle>
            <a:lvl1pPr>
              <a:defRPr sz="3600" b="1" i="0">
                <a:solidFill>
                  <a:srgbClr val="2D75B6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3265804"/>
            <a:r>
              <a:rPr lang="en-US" kern="0" dirty="0" smtClean="0"/>
              <a:t>Lab Exam batches</a:t>
            </a:r>
            <a:r>
              <a:rPr lang="en-US" kern="0" spc="-90" dirty="0" smtClean="0"/>
              <a:t> </a:t>
            </a:r>
            <a:r>
              <a:rPr lang="en-US" kern="0" spc="-5" dirty="0" smtClean="0"/>
              <a:t>list</a:t>
            </a:r>
            <a:endParaRPr lang="en-US" kern="0" spc="-5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80960" y="-24"/>
          <a:ext cx="6786610" cy="6808593"/>
        </p:xfrm>
        <a:graphic>
          <a:graphicData uri="http://schemas.openxmlformats.org/drawingml/2006/table">
            <a:tbl>
              <a:tblPr/>
              <a:tblGrid>
                <a:gridCol w="626457"/>
                <a:gridCol w="1059009"/>
                <a:gridCol w="4385195"/>
                <a:gridCol w="715949"/>
              </a:tblGrid>
              <a:tr h="1988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S NO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Roll No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Name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Batch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088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160110036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SARAF PUSHKAR UMESH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A1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585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2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16D170002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CHAUBAL SOUMIL KISHOR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A2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486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3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16D170003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ANSARI MOHAMMAD RAZI MOHAMMAD REHAN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B1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08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4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16D170004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ARYAN AGAL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A1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486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5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16D170006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PRUTHVIRAJ SUNIL NETKE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B1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08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6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16D170007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KUMARESH RAMESH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A2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486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7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16D170008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TRISHANT ROY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B2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486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8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16D170009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DESHPANDE VARAD PRAMOD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B1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486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9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16D170010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MOHITE INDRAJEET NAGESH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A2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486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10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16D170011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MENON GOVIND RAJESH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B2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585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11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16D170012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AMLEKAR SHRVAN SHRIKRISHNA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A1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988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12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16D170013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KSHIRSAGAR PRANAV BAPU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B2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988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13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16D170014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VYANKTESH ISHWARCHANDRA NAGRE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B1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988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14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16D170015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CHITRANGNA BHATT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A2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988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15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16D170016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ANKIT S BATTISE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B2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988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16D170017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RAHUL KUMAR MEENA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B1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988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17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16D170018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PREMANSHU KUMAR SINGH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A1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988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18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16D170019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ADITI MAHAJAN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B1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988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19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16D170020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AAYUSH GARG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A2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988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20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16D170021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SOURABH SURAGE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A1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988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21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16D170022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MANOJ VISHWAKARMA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B2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988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22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16D170023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ABHISHEK SISODIYA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B2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988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23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16D170025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ANSHUL MAHOR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A2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988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24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16D170026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SATYAPRAJNA SARTHAK SAHOO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A1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988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25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16D170027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PRABHAT RANJAN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B1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988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26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16D170029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KONDETI ISAIAH BENEDICT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A2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988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27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16D170031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ANANT TARANIYA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Century Schoolbook"/>
                        </a:rPr>
                        <a:t>A1</a:t>
                      </a:r>
                    </a:p>
                  </a:txBody>
                  <a:tcPr marL="8670" marR="8670" marT="86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667636" y="4000504"/>
          <a:ext cx="4357718" cy="842010"/>
        </p:xfrm>
        <a:graphic>
          <a:graphicData uri="http://schemas.openxmlformats.org/drawingml/2006/table">
            <a:tbl>
              <a:tblPr/>
              <a:tblGrid>
                <a:gridCol w="688473"/>
                <a:gridCol w="2667831"/>
                <a:gridCol w="500707"/>
                <a:gridCol w="500707"/>
              </a:tblGrid>
              <a:tr h="238125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latin typeface="Century Schoolbook"/>
                        </a:rPr>
                        <a:t>TIMINGS </a:t>
                      </a:r>
                    </a:p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latin typeface="Century Schoolbook"/>
                        </a:rPr>
                        <a:t>1:55 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entury Schoolbook"/>
                        </a:rPr>
                        <a:t>TO 3:55 AND </a:t>
                      </a:r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latin typeface="Century Schoolbook"/>
                        </a:rPr>
                        <a:t>4:00 TO 6:00 PM 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latin typeface="Century Schoolbook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8125"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>
                        <a:solidFill>
                          <a:srgbClr val="000000"/>
                        </a:solidFill>
                        <a:latin typeface="Century Schoolbook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latin typeface="Century Schoolbook"/>
                        </a:rPr>
                        <a:t>on 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entury Schoolbook"/>
                        </a:rPr>
                        <a:t>BOTH DAYS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Century Schoolbook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7596198" y="714353"/>
          <a:ext cx="4214842" cy="2786088"/>
        </p:xfrm>
        <a:graphic>
          <a:graphicData uri="http://schemas.openxmlformats.org/drawingml/2006/table">
            <a:tbl>
              <a:tblPr/>
              <a:tblGrid>
                <a:gridCol w="1015254"/>
                <a:gridCol w="1261376"/>
                <a:gridCol w="1938212"/>
              </a:tblGrid>
              <a:tr h="20529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1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entury Schoolbook"/>
                        </a:rPr>
                        <a:t>Batches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Exam Day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No. of students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443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entury Schoolbook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030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953735"/>
                          </a:solidFill>
                          <a:latin typeface="Century Schoolbook"/>
                        </a:rPr>
                        <a:t>A1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entury Schoolbook"/>
                        </a:rPr>
                        <a:t>DAY 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443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030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B050"/>
                          </a:solidFill>
                          <a:latin typeface="Century Schoolbook"/>
                        </a:rPr>
                        <a:t>A2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DAY 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entury Schoolbook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443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entury Schoolbook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443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2060"/>
                          </a:solidFill>
                          <a:latin typeface="Century Schoolbook"/>
                        </a:rPr>
                        <a:t>B1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DAY 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entury Schoolbook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443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entury Schoolbook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443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60497B"/>
                          </a:solidFill>
                          <a:latin typeface="Century Schoolbook"/>
                        </a:rPr>
                        <a:t>B2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DAY 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entury Schoolbook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541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Century Schoolbook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Century Schoolbook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1134" y="714356"/>
            <a:ext cx="11092815" cy="59477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55">
              <a:lnSpc>
                <a:spcPct val="100000"/>
              </a:lnSpc>
            </a:pPr>
            <a:r>
              <a:rPr sz="2400" b="1" dirty="0">
                <a:latin typeface="Times New Roman"/>
                <a:cs typeface="Times New Roman"/>
              </a:rPr>
              <a:t>All </a:t>
            </a:r>
            <a:r>
              <a:rPr sz="2400" b="1" spc="-5" dirty="0">
                <a:latin typeface="Times New Roman"/>
                <a:cs typeface="Times New Roman"/>
              </a:rPr>
              <a:t>Students </a:t>
            </a:r>
            <a:r>
              <a:rPr sz="2400" b="1" spc="-20" dirty="0">
                <a:latin typeface="Times New Roman"/>
                <a:cs typeface="Times New Roman"/>
              </a:rPr>
              <a:t>are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to:</a:t>
            </a:r>
            <a:endParaRPr sz="2400" dirty="0">
              <a:latin typeface="Times New Roman"/>
              <a:cs typeface="Times New Roman"/>
            </a:endParaRPr>
          </a:p>
          <a:p>
            <a:pPr marL="241300" marR="663575" indent="-228600">
              <a:lnSpc>
                <a:spcPts val="2590"/>
              </a:lnSpc>
              <a:spcBef>
                <a:spcPts val="1035"/>
              </a:spcBef>
              <a:buFont typeface="Wingdings"/>
              <a:buChar char=""/>
              <a:tabLst>
                <a:tab pos="635635" algn="l"/>
                <a:tab pos="636270" algn="l"/>
              </a:tabLst>
            </a:pPr>
            <a:r>
              <a:rPr lang="en-US" sz="2400" b="1" spc="-5" dirty="0" smtClean="0">
                <a:solidFill>
                  <a:srgbClr val="C00000"/>
                </a:solidFill>
                <a:latin typeface="Times New Roman"/>
                <a:cs typeface="Times New Roman"/>
              </a:rPr>
              <a:t>     </a:t>
            </a:r>
            <a:r>
              <a:rPr sz="2400" b="1" spc="-5" dirty="0" smtClean="0">
                <a:solidFill>
                  <a:srgbClr val="C00000"/>
                </a:solidFill>
                <a:latin typeface="Times New Roman"/>
                <a:cs typeface="Times New Roman"/>
              </a:rPr>
              <a:t>Read </a:t>
            </a:r>
            <a:r>
              <a:rPr sz="2400" b="1" spc="-5" dirty="0">
                <a:latin typeface="Times New Roman"/>
                <a:cs typeface="Times New Roman"/>
              </a:rPr>
              <a:t>the </a:t>
            </a:r>
            <a:r>
              <a:rPr sz="2400" b="1" dirty="0">
                <a:latin typeface="Times New Roman"/>
                <a:cs typeface="Times New Roman"/>
              </a:rPr>
              <a:t>manuals, material </a:t>
            </a:r>
            <a:r>
              <a:rPr sz="2400" b="1" spc="-10" dirty="0">
                <a:latin typeface="Times New Roman"/>
                <a:cs typeface="Times New Roman"/>
              </a:rPr>
              <a:t>provided </a:t>
            </a:r>
            <a:r>
              <a:rPr sz="2400" b="1" spc="-5" dirty="0">
                <a:latin typeface="Times New Roman"/>
                <a:cs typeface="Times New Roman"/>
              </a:rPr>
              <a:t>and </a:t>
            </a:r>
            <a:r>
              <a:rPr sz="2400" b="1" dirty="0">
                <a:latin typeface="Times New Roman"/>
                <a:cs typeface="Times New Roman"/>
              </a:rPr>
              <a:t>come </a:t>
            </a:r>
            <a:r>
              <a:rPr sz="2400" b="1" spc="-15" dirty="0">
                <a:latin typeface="Times New Roman"/>
                <a:cs typeface="Times New Roman"/>
              </a:rPr>
              <a:t>prepared </a:t>
            </a:r>
            <a:r>
              <a:rPr sz="2400" b="1" dirty="0">
                <a:latin typeface="Times New Roman"/>
                <a:cs typeface="Times New Roman"/>
              </a:rPr>
              <a:t>for </a:t>
            </a:r>
            <a:r>
              <a:rPr sz="2400" b="1" spc="-5" dirty="0">
                <a:latin typeface="Times New Roman"/>
                <a:cs typeface="Times New Roman"/>
              </a:rPr>
              <a:t>the viva </a:t>
            </a:r>
            <a:r>
              <a:rPr sz="2400" b="1" dirty="0">
                <a:latin typeface="Times New Roman"/>
                <a:cs typeface="Times New Roman"/>
              </a:rPr>
              <a:t>of </a:t>
            </a:r>
            <a:r>
              <a:rPr sz="2400" b="1" spc="-5" dirty="0">
                <a:latin typeface="Times New Roman"/>
                <a:cs typeface="Times New Roman"/>
              </a:rPr>
              <a:t>the  </a:t>
            </a:r>
            <a:r>
              <a:rPr sz="2400" b="1" dirty="0">
                <a:latin typeface="Times New Roman"/>
                <a:cs typeface="Times New Roman"/>
              </a:rPr>
              <a:t>experiment to </a:t>
            </a:r>
            <a:r>
              <a:rPr sz="2400" b="1" spc="-10" dirty="0">
                <a:latin typeface="Times New Roman"/>
                <a:cs typeface="Times New Roman"/>
              </a:rPr>
              <a:t>be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conducted.</a:t>
            </a:r>
            <a:endParaRPr sz="2400" dirty="0">
              <a:latin typeface="Times New Roman"/>
              <a:cs typeface="Times New Roman"/>
            </a:endParaRPr>
          </a:p>
          <a:p>
            <a:pPr marL="619125" indent="-606425">
              <a:lnSpc>
                <a:spcPts val="2735"/>
              </a:lnSpc>
              <a:spcBef>
                <a:spcPts val="680"/>
              </a:spcBef>
              <a:buClr>
                <a:srgbClr val="C00000"/>
              </a:buClr>
              <a:buFont typeface="Wingdings"/>
              <a:buChar char=""/>
              <a:tabLst>
                <a:tab pos="619125" algn="l"/>
                <a:tab pos="61976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Attend </a:t>
            </a:r>
            <a:r>
              <a:rPr sz="2400" b="1" dirty="0">
                <a:latin typeface="Times New Roman"/>
                <a:cs typeface="Times New Roman"/>
              </a:rPr>
              <a:t>all </a:t>
            </a:r>
            <a:r>
              <a:rPr sz="2400" b="1" spc="-5" dirty="0">
                <a:latin typeface="Times New Roman"/>
                <a:cs typeface="Times New Roman"/>
              </a:rPr>
              <a:t>lab </a:t>
            </a:r>
            <a:r>
              <a:rPr sz="2400" b="1" dirty="0">
                <a:latin typeface="Times New Roman"/>
                <a:cs typeface="Times New Roman"/>
              </a:rPr>
              <a:t>sessions </a:t>
            </a:r>
            <a:r>
              <a:rPr sz="2400" b="1" spc="-5" dirty="0">
                <a:latin typeface="Times New Roman"/>
                <a:cs typeface="Times New Roman"/>
              </a:rPr>
              <a:t>and conduct the </a:t>
            </a:r>
            <a:r>
              <a:rPr sz="2400" b="1" dirty="0">
                <a:latin typeface="Times New Roman"/>
                <a:cs typeface="Times New Roman"/>
              </a:rPr>
              <a:t>experiments </a:t>
            </a:r>
            <a:r>
              <a:rPr sz="24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as per the</a:t>
            </a:r>
            <a:r>
              <a:rPr sz="2400" b="1" spc="3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instructions</a:t>
            </a:r>
            <a:endParaRPr sz="2400" dirty="0">
              <a:latin typeface="Times New Roman"/>
              <a:cs typeface="Times New Roman"/>
            </a:endParaRPr>
          </a:p>
          <a:p>
            <a:pPr marL="241300">
              <a:lnSpc>
                <a:spcPts val="2735"/>
              </a:lnSpc>
            </a:pPr>
            <a:r>
              <a:rPr sz="2400" b="1" spc="-10" dirty="0">
                <a:latin typeface="Times New Roman"/>
                <a:cs typeface="Times New Roman"/>
              </a:rPr>
              <a:t>provided </a:t>
            </a:r>
            <a:r>
              <a:rPr sz="2400" b="1" spc="-5" dirty="0">
                <a:latin typeface="Times New Roman"/>
                <a:cs typeface="Times New Roman"/>
              </a:rPr>
              <a:t>by </a:t>
            </a:r>
            <a:r>
              <a:rPr sz="2400" b="1" dirty="0">
                <a:latin typeface="Times New Roman"/>
                <a:cs typeface="Times New Roman"/>
              </a:rPr>
              <a:t>the</a:t>
            </a:r>
            <a:r>
              <a:rPr sz="2400" b="1" spc="-80" dirty="0">
                <a:latin typeface="Times New Roman"/>
                <a:cs typeface="Times New Roman"/>
              </a:rPr>
              <a:t> </a:t>
            </a:r>
            <a:r>
              <a:rPr sz="2400" b="1" spc="-65" dirty="0">
                <a:latin typeface="Times New Roman"/>
                <a:cs typeface="Times New Roman"/>
              </a:rPr>
              <a:t>TAs</a:t>
            </a:r>
            <a:endParaRPr sz="2400" dirty="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2590"/>
              </a:lnSpc>
              <a:spcBef>
                <a:spcPts val="1035"/>
              </a:spcBef>
              <a:buClr>
                <a:srgbClr val="C00000"/>
              </a:buClr>
              <a:buFont typeface="Wingdings"/>
              <a:buChar char=""/>
              <a:tabLst>
                <a:tab pos="635635" algn="l"/>
                <a:tab pos="636270" algn="l"/>
              </a:tabLst>
            </a:pPr>
            <a:r>
              <a:rPr lang="en-US" sz="2400" b="1" spc="-5" dirty="0" smtClean="0">
                <a:latin typeface="Times New Roman"/>
                <a:cs typeface="Times New Roman"/>
              </a:rPr>
              <a:t>      </a:t>
            </a:r>
            <a:r>
              <a:rPr sz="2400" b="1" spc="-5" dirty="0" smtClean="0">
                <a:latin typeface="Times New Roman"/>
                <a:cs typeface="Times New Roman"/>
              </a:rPr>
              <a:t>Submit </a:t>
            </a:r>
            <a:r>
              <a:rPr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completed </a:t>
            </a:r>
            <a:r>
              <a:rPr sz="2400" b="1" spc="-10" dirty="0">
                <a:latin typeface="Times New Roman"/>
                <a:cs typeface="Times New Roman"/>
              </a:rPr>
              <a:t>reports </a:t>
            </a:r>
            <a:r>
              <a:rPr sz="2400" b="1" spc="-5" dirty="0">
                <a:latin typeface="Times New Roman"/>
                <a:cs typeface="Times New Roman"/>
              </a:rPr>
              <a:t>as per prescribed </a:t>
            </a:r>
            <a:r>
              <a:rPr sz="2400" b="1" dirty="0">
                <a:latin typeface="Times New Roman"/>
                <a:cs typeface="Times New Roman"/>
              </a:rPr>
              <a:t>format of </a:t>
            </a:r>
            <a:r>
              <a:rPr sz="2400" b="1" spc="-5" dirty="0">
                <a:latin typeface="Times New Roman"/>
                <a:cs typeface="Times New Roman"/>
              </a:rPr>
              <a:t>the </a:t>
            </a:r>
            <a:r>
              <a:rPr sz="2400" b="1" dirty="0">
                <a:latin typeface="Times New Roman"/>
                <a:cs typeface="Times New Roman"/>
              </a:rPr>
              <a:t>experiment </a:t>
            </a:r>
            <a:r>
              <a:rPr sz="2400" b="1" spc="-5" dirty="0">
                <a:latin typeface="Times New Roman"/>
                <a:cs typeface="Times New Roman"/>
              </a:rPr>
              <a:t>conducted  in the </a:t>
            </a:r>
            <a:r>
              <a:rPr sz="2400" b="1" spc="-10" dirty="0">
                <a:latin typeface="Times New Roman"/>
                <a:cs typeface="Times New Roman"/>
              </a:rPr>
              <a:t>previous </a:t>
            </a:r>
            <a:r>
              <a:rPr sz="2400" b="1" spc="-5" dirty="0">
                <a:latin typeface="Times New Roman"/>
                <a:cs typeface="Times New Roman"/>
              </a:rPr>
              <a:t>lab </a:t>
            </a:r>
            <a:r>
              <a:rPr sz="2400" b="1" dirty="0">
                <a:latin typeface="Times New Roman"/>
                <a:cs typeface="Times New Roman"/>
              </a:rPr>
              <a:t>session at the </a:t>
            </a:r>
            <a:r>
              <a:rPr sz="24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beginning </a:t>
            </a:r>
            <a:r>
              <a:rPr sz="2400" b="1" dirty="0">
                <a:latin typeface="Times New Roman"/>
                <a:cs typeface="Times New Roman"/>
              </a:rPr>
              <a:t>of the next</a:t>
            </a:r>
            <a:r>
              <a:rPr sz="2400" b="1" spc="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session</a:t>
            </a:r>
            <a:endParaRPr sz="2400" dirty="0">
              <a:latin typeface="Times New Roman"/>
              <a:cs typeface="Times New Roman"/>
            </a:endParaRPr>
          </a:p>
          <a:p>
            <a:pPr marL="330835" indent="-318135">
              <a:lnSpc>
                <a:spcPct val="100000"/>
              </a:lnSpc>
              <a:spcBef>
                <a:spcPts val="670"/>
              </a:spcBef>
              <a:buClr>
                <a:srgbClr val="C00000"/>
              </a:buClr>
              <a:buFont typeface="Wingdings"/>
              <a:buChar char=""/>
              <a:tabLst>
                <a:tab pos="331470" algn="l"/>
              </a:tabLst>
            </a:pPr>
            <a:r>
              <a:rPr lang="en-US" sz="2400" b="1" spc="-15" dirty="0" smtClean="0">
                <a:latin typeface="Times New Roman"/>
                <a:cs typeface="Times New Roman"/>
              </a:rPr>
              <a:t>     </a:t>
            </a:r>
            <a:r>
              <a:rPr sz="2400" b="1" spc="-15" dirty="0" smtClean="0">
                <a:latin typeface="Times New Roman"/>
                <a:cs typeface="Times New Roman"/>
              </a:rPr>
              <a:t>Ensure </a:t>
            </a:r>
            <a:r>
              <a:rPr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safety </a:t>
            </a:r>
            <a:r>
              <a:rPr sz="2400" b="1" spc="-5" dirty="0">
                <a:latin typeface="Times New Roman"/>
                <a:cs typeface="Times New Roman"/>
              </a:rPr>
              <a:t>during the </a:t>
            </a:r>
            <a:r>
              <a:rPr sz="2400" b="1" dirty="0">
                <a:latin typeface="Times New Roman"/>
                <a:cs typeface="Times New Roman"/>
              </a:rPr>
              <a:t>conduction </a:t>
            </a:r>
            <a:r>
              <a:rPr sz="2400" b="1">
                <a:latin typeface="Times New Roman"/>
                <a:cs typeface="Times New Roman"/>
              </a:rPr>
              <a:t>of </a:t>
            </a:r>
            <a:r>
              <a:rPr sz="2400" b="1" smtClean="0">
                <a:latin typeface="Times New Roman"/>
                <a:cs typeface="Times New Roman"/>
              </a:rPr>
              <a:t>experiments</a:t>
            </a:r>
            <a:r>
              <a:rPr lang="en-US" sz="2400" b="1" dirty="0" smtClean="0">
                <a:latin typeface="Times New Roman"/>
                <a:cs typeface="Times New Roman"/>
              </a:rPr>
              <a:t> (No Loose hangings items)</a:t>
            </a:r>
            <a:endParaRPr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50"/>
              </a:spcBef>
            </a:pPr>
            <a:r>
              <a:rPr lang="en-US" sz="2400" b="1" spc="-5" dirty="0" smtClean="0">
                <a:solidFill>
                  <a:srgbClr val="C00000"/>
                </a:solidFill>
                <a:latin typeface="Times New Roman"/>
                <a:cs typeface="Times New Roman"/>
              </a:rPr>
              <a:t>N</a:t>
            </a:r>
            <a:r>
              <a:rPr sz="2400" b="1" spc="-5" dirty="0" smtClean="0">
                <a:solidFill>
                  <a:srgbClr val="C00000"/>
                </a:solidFill>
                <a:latin typeface="Times New Roman"/>
                <a:cs typeface="Times New Roman"/>
              </a:rPr>
              <a:t>OTE</a:t>
            </a:r>
            <a:r>
              <a:rPr sz="24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:</a:t>
            </a:r>
            <a:endParaRPr sz="2400" dirty="0">
              <a:latin typeface="Times New Roman"/>
              <a:cs typeface="Times New Roman"/>
            </a:endParaRPr>
          </a:p>
          <a:p>
            <a:pPr marL="469900" marR="460375" indent="-457200">
              <a:lnSpc>
                <a:spcPts val="2590"/>
              </a:lnSpc>
              <a:spcBef>
                <a:spcPts val="1035"/>
              </a:spcBef>
              <a:buClr>
                <a:srgbClr val="C00000"/>
              </a:buClr>
              <a:buAutoNum type="arabicPeriod"/>
              <a:tabLst>
                <a:tab pos="774065" algn="l"/>
                <a:tab pos="77470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Students </a:t>
            </a:r>
            <a:r>
              <a:rPr sz="2400" b="1" spc="-20" dirty="0">
                <a:latin typeface="Times New Roman"/>
                <a:cs typeface="Times New Roman"/>
              </a:rPr>
              <a:t>are </a:t>
            </a:r>
            <a:r>
              <a:rPr sz="2400" b="1" dirty="0">
                <a:latin typeface="Times New Roman"/>
                <a:cs typeface="Times New Roman"/>
              </a:rPr>
              <a:t>expected to </a:t>
            </a:r>
            <a:r>
              <a:rPr sz="2400" b="1" spc="-5" dirty="0">
                <a:latin typeface="Times New Roman"/>
                <a:cs typeface="Times New Roman"/>
              </a:rPr>
              <a:t>be </a:t>
            </a:r>
            <a:r>
              <a:rPr sz="2400" b="1" dirty="0">
                <a:latin typeface="Times New Roman"/>
                <a:cs typeface="Times New Roman"/>
              </a:rPr>
              <a:t>inside </a:t>
            </a:r>
            <a:r>
              <a:rPr sz="2400" b="1" spc="-5" dirty="0">
                <a:latin typeface="Times New Roman"/>
                <a:cs typeface="Times New Roman"/>
              </a:rPr>
              <a:t>the lab </a:t>
            </a:r>
            <a:r>
              <a:rPr sz="2400" b="1" spc="-35" dirty="0">
                <a:solidFill>
                  <a:srgbClr val="C00000"/>
                </a:solidFill>
                <a:latin typeface="Times New Roman"/>
                <a:cs typeface="Times New Roman"/>
              </a:rPr>
              <a:t>STRICTLY </a:t>
            </a:r>
            <a:r>
              <a:rPr sz="2400" b="1" dirty="0">
                <a:latin typeface="Times New Roman"/>
                <a:cs typeface="Times New Roman"/>
              </a:rPr>
              <a:t>5 minutes prior to the  starting of </a:t>
            </a:r>
            <a:r>
              <a:rPr sz="2400" b="1" spc="-5" dirty="0">
                <a:latin typeface="Times New Roman"/>
                <a:cs typeface="Times New Roman"/>
              </a:rPr>
              <a:t>the lab</a:t>
            </a:r>
            <a:r>
              <a:rPr sz="2400" b="1" spc="-7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sessions</a:t>
            </a:r>
            <a:r>
              <a:rPr sz="2400" b="1" dirty="0" smtClean="0">
                <a:latin typeface="Times New Roman"/>
                <a:cs typeface="Times New Roman"/>
              </a:rPr>
              <a:t>.</a:t>
            </a:r>
            <a:r>
              <a:rPr lang="en-US" sz="2400" b="1" dirty="0" smtClean="0">
                <a:latin typeface="Times New Roman"/>
                <a:cs typeface="Times New Roman"/>
              </a:rPr>
              <a:t> </a:t>
            </a:r>
            <a:r>
              <a:rPr 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Times New Roman"/>
                <a:cs typeface="Times New Roman"/>
              </a:rPr>
              <a:t>(Penalty of 1 mark/minute till 1405h!!)</a:t>
            </a:r>
            <a:endParaRPr sz="2400" u="sng" dirty="0" smtClean="0">
              <a:solidFill>
                <a:schemeClr val="accent4">
                  <a:lumMod val="75000"/>
                </a:schemeClr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  <a:buClr>
                <a:srgbClr val="C00000"/>
              </a:buClr>
              <a:tabLst>
                <a:tab pos="692150" algn="l"/>
                <a:tab pos="692785" algn="l"/>
              </a:tabLst>
            </a:pPr>
            <a:r>
              <a:rPr lang="en-US" sz="2400" b="1" spc="-20" dirty="0" smtClean="0">
                <a:solidFill>
                  <a:srgbClr val="C00000"/>
                </a:solidFill>
                <a:latin typeface="Times New Roman"/>
                <a:cs typeface="Times New Roman"/>
              </a:rPr>
              <a:t>2.   </a:t>
            </a:r>
            <a:r>
              <a:rPr sz="2400" b="1" spc="-20" dirty="0" smtClean="0">
                <a:latin typeface="Times New Roman"/>
                <a:cs typeface="Times New Roman"/>
              </a:rPr>
              <a:t>Wearing </a:t>
            </a:r>
            <a:r>
              <a:rPr sz="2400" b="1" dirty="0">
                <a:latin typeface="Times New Roman"/>
                <a:cs typeface="Times New Roman"/>
              </a:rPr>
              <a:t>of </a:t>
            </a:r>
            <a:r>
              <a:rPr sz="2400" b="1" spc="-5" dirty="0">
                <a:latin typeface="Times New Roman"/>
                <a:cs typeface="Times New Roman"/>
              </a:rPr>
              <a:t>shoes </a:t>
            </a:r>
            <a:r>
              <a:rPr sz="2400" b="1" dirty="0">
                <a:latin typeface="Times New Roman"/>
                <a:cs typeface="Times New Roman"/>
              </a:rPr>
              <a:t>is </a:t>
            </a:r>
            <a:r>
              <a:rPr sz="2400" b="1" spc="-15" dirty="0">
                <a:solidFill>
                  <a:srgbClr val="C00000"/>
                </a:solidFill>
                <a:latin typeface="Times New Roman"/>
                <a:cs typeface="Times New Roman"/>
              </a:rPr>
              <a:t>COMPULSORY </a:t>
            </a:r>
            <a:r>
              <a:rPr sz="2400" b="1" dirty="0">
                <a:latin typeface="Times New Roman"/>
                <a:cs typeface="Times New Roman"/>
              </a:rPr>
              <a:t>for all </a:t>
            </a:r>
            <a:r>
              <a:rPr sz="2400" b="1" spc="-5" dirty="0">
                <a:latin typeface="Times New Roman"/>
                <a:cs typeface="Times New Roman"/>
              </a:rPr>
              <a:t>the lab</a:t>
            </a:r>
            <a:r>
              <a:rPr sz="2400" b="1" spc="-9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sessions</a:t>
            </a:r>
            <a:r>
              <a:rPr sz="2400" b="1" dirty="0" smtClean="0">
                <a:latin typeface="Times New Roman"/>
                <a:cs typeface="Times New Roman"/>
              </a:rPr>
              <a:t>.</a:t>
            </a:r>
            <a:endParaRPr lang="en-US" sz="2400" b="1" dirty="0" smtClean="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685"/>
              </a:spcBef>
              <a:buClr>
                <a:srgbClr val="C00000"/>
              </a:buClr>
              <a:buAutoNum type="arabicPeriod" startAt="3"/>
              <a:tabLst>
                <a:tab pos="692150" algn="l"/>
                <a:tab pos="692785" algn="l"/>
              </a:tabLst>
            </a:pPr>
            <a:r>
              <a:rPr lang="en-US" sz="2400" b="1" dirty="0" smtClean="0">
                <a:latin typeface="Times New Roman"/>
                <a:cs typeface="Times New Roman"/>
              </a:rPr>
              <a:t>NO USE OF MOBILE in the lab (penalty) </a:t>
            </a:r>
          </a:p>
          <a:p>
            <a:pPr marL="469900" indent="-457200">
              <a:lnSpc>
                <a:spcPct val="100000"/>
              </a:lnSpc>
              <a:spcBef>
                <a:spcPts val="685"/>
              </a:spcBef>
              <a:buClr>
                <a:srgbClr val="C00000"/>
              </a:buClr>
              <a:buAutoNum type="arabicPeriod" startAt="3"/>
              <a:tabLst>
                <a:tab pos="692150" algn="l"/>
                <a:tab pos="692785" algn="l"/>
              </a:tabLst>
            </a:pPr>
            <a:r>
              <a:rPr lang="en-US" sz="2400" b="1" dirty="0" smtClean="0">
                <a:latin typeface="Times New Roman"/>
                <a:cs typeface="Times New Roman"/>
              </a:rPr>
              <a:t>Keep mobiles in </a:t>
            </a:r>
            <a:r>
              <a:rPr lang="en-US" sz="2400" b="1" dirty="0" smtClean="0">
                <a:solidFill>
                  <a:schemeClr val="accent2"/>
                </a:solidFill>
                <a:latin typeface="Times New Roman"/>
                <a:cs typeface="Times New Roman"/>
              </a:rPr>
              <a:t>SILENT MODE </a:t>
            </a:r>
            <a:r>
              <a:rPr lang="en-US" sz="2400" b="1" dirty="0" smtClean="0">
                <a:latin typeface="Times New Roman"/>
                <a:cs typeface="Times New Roman"/>
              </a:rPr>
              <a:t>when leaving outside in your bag .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65957" y="154921"/>
            <a:ext cx="4260215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Rules and</a:t>
            </a:r>
            <a:r>
              <a:rPr spc="-15" dirty="0"/>
              <a:t> </a:t>
            </a:r>
            <a:r>
              <a:rPr spc="-10" dirty="0"/>
              <a:t>regulations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71800" y="1371600"/>
            <a:ext cx="6172200" cy="31393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55">
              <a:lnSpc>
                <a:spcPct val="100000"/>
              </a:lnSpc>
            </a:pPr>
            <a:r>
              <a:rPr lang="en-US" sz="3600" b="1" dirty="0" smtClean="0">
                <a:latin typeface="Times New Roman"/>
                <a:cs typeface="Times New Roman"/>
              </a:rPr>
              <a:t> Viva                            40 min</a:t>
            </a:r>
          </a:p>
          <a:p>
            <a:pPr marL="71755">
              <a:lnSpc>
                <a:spcPct val="100000"/>
              </a:lnSpc>
            </a:pPr>
            <a:r>
              <a:rPr lang="en-US" sz="3600" b="1" dirty="0">
                <a:latin typeface="Times New Roman"/>
                <a:cs typeface="Times New Roman"/>
              </a:rPr>
              <a:t> </a:t>
            </a:r>
            <a:r>
              <a:rPr lang="en-US" sz="3600" b="1" dirty="0" smtClean="0">
                <a:latin typeface="Times New Roman"/>
                <a:cs typeface="Times New Roman"/>
              </a:rPr>
              <a:t>Presentation              20 min</a:t>
            </a:r>
          </a:p>
          <a:p>
            <a:pPr marL="71755">
              <a:lnSpc>
                <a:spcPct val="100000"/>
              </a:lnSpc>
            </a:pPr>
            <a:r>
              <a:rPr lang="en-US" sz="3600" b="1" dirty="0">
                <a:latin typeface="Times New Roman"/>
                <a:cs typeface="Times New Roman"/>
              </a:rPr>
              <a:t> 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Times New Roman"/>
                <a:cs typeface="Times New Roman"/>
              </a:rPr>
              <a:t>Simulation             10/15 min</a:t>
            </a:r>
          </a:p>
          <a:p>
            <a:pPr marL="71755">
              <a:lnSpc>
                <a:spcPct val="100000"/>
              </a:lnSpc>
            </a:pPr>
            <a:r>
              <a:rPr lang="en-US" sz="3600" b="1" dirty="0">
                <a:latin typeface="Times New Roman"/>
                <a:cs typeface="Times New Roman"/>
              </a:rPr>
              <a:t> </a:t>
            </a:r>
            <a:r>
              <a:rPr lang="en-US" sz="3600" b="1" dirty="0" smtClean="0">
                <a:latin typeface="Times New Roman"/>
                <a:cs typeface="Times New Roman"/>
              </a:rPr>
              <a:t>Experiment                 1.5 h</a:t>
            </a:r>
          </a:p>
          <a:p>
            <a:pPr marL="71755"/>
            <a:r>
              <a:rPr lang="en-US" sz="3600" b="1" dirty="0" smtClean="0">
                <a:latin typeface="Times New Roman"/>
                <a:cs typeface="Times New Roman"/>
              </a:rPr>
              <a:t>(demo in between)  10/15 min</a:t>
            </a:r>
            <a:endParaRPr lang="en-US" sz="3600" b="1" dirty="0">
              <a:latin typeface="Times New Roman"/>
              <a:cs typeface="Times New Roman"/>
            </a:endParaRPr>
          </a:p>
          <a:p>
            <a:pPr marL="71755"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84403" y="228600"/>
            <a:ext cx="5216207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pc="-5" dirty="0" smtClean="0"/>
              <a:t>Plan for each lab session..</a:t>
            </a:r>
            <a:endParaRPr spc="-10" dirty="0"/>
          </a:p>
        </p:txBody>
      </p:sp>
      <p:sp>
        <p:nvSpPr>
          <p:cNvPr id="4" name="object 2"/>
          <p:cNvSpPr txBox="1"/>
          <p:nvPr/>
        </p:nvSpPr>
        <p:spPr>
          <a:xfrm>
            <a:off x="1600200" y="4724400"/>
            <a:ext cx="8610600" cy="1661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755" algn="ctr">
              <a:lnSpc>
                <a:spcPct val="100000"/>
              </a:lnSpc>
            </a:pPr>
            <a:r>
              <a:rPr lang="en-US" sz="3600" b="1" dirty="0" smtClean="0">
                <a:latin typeface="Times New Roman"/>
                <a:cs typeface="Times New Roman"/>
              </a:rPr>
              <a:t> In case of issues : inform </a:t>
            </a:r>
            <a:r>
              <a:rPr lang="en-US" sz="3600" b="1" dirty="0" err="1" smtClean="0">
                <a:latin typeface="Times New Roman"/>
                <a:cs typeface="Times New Roman"/>
              </a:rPr>
              <a:t>apriori</a:t>
            </a:r>
            <a:r>
              <a:rPr lang="en-US" sz="3600" b="1" dirty="0" smtClean="0">
                <a:latin typeface="Times New Roman"/>
                <a:cs typeface="Times New Roman"/>
              </a:rPr>
              <a:t> by mail:</a:t>
            </a:r>
          </a:p>
          <a:p>
            <a:pPr marL="71755" algn="ctr">
              <a:lnSpc>
                <a:spcPct val="100000"/>
              </a:lnSpc>
            </a:pPr>
            <a:r>
              <a:rPr lang="en-US" sz="3600" b="1" dirty="0" smtClean="0">
                <a:latin typeface="Times New Roman"/>
                <a:cs typeface="Times New Roman"/>
                <a:hlinkClick r:id="rId2"/>
              </a:rPr>
              <a:t>174176011@iitb.ac.in</a:t>
            </a:r>
            <a:r>
              <a:rPr lang="en-US" sz="3600" b="1" dirty="0" smtClean="0">
                <a:latin typeface="Times New Roman"/>
                <a:cs typeface="Times New Roman"/>
              </a:rPr>
              <a:t> or 8979446257</a:t>
            </a:r>
          </a:p>
          <a:p>
            <a:pPr marL="71755" algn="ctr">
              <a:lnSpc>
                <a:spcPct val="100000"/>
              </a:lnSpc>
            </a:pPr>
            <a:r>
              <a:rPr lang="en-US" sz="3600" b="1" dirty="0" smtClean="0">
                <a:latin typeface="Times New Roman"/>
                <a:cs typeface="Times New Roman"/>
              </a:rPr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120689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762000"/>
            <a:ext cx="11486896" cy="55840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28700" marR="583565" indent="-793750">
              <a:lnSpc>
                <a:spcPts val="3020"/>
              </a:lnSpc>
              <a:buClr>
                <a:srgbClr val="C00000"/>
              </a:buClr>
              <a:buSzPct val="71428"/>
              <a:buFont typeface="Wingdings"/>
              <a:buChar char=""/>
              <a:tabLst>
                <a:tab pos="641985" algn="l"/>
                <a:tab pos="64262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Name </a:t>
            </a:r>
            <a:r>
              <a:rPr sz="2800" b="1" dirty="0">
                <a:latin typeface="Times New Roman"/>
                <a:cs typeface="Times New Roman"/>
              </a:rPr>
              <a:t>plate </a:t>
            </a:r>
            <a:r>
              <a:rPr sz="2800" b="1" spc="-5" dirty="0">
                <a:latin typeface="Times New Roman"/>
                <a:cs typeface="Times New Roman"/>
              </a:rPr>
              <a:t>details (</a:t>
            </a:r>
            <a:r>
              <a:rPr sz="2800" b="1" u="sng" spc="-5" dirty="0">
                <a:solidFill>
                  <a:srgbClr val="00B0F0"/>
                </a:solidFill>
                <a:latin typeface="Times New Roman"/>
                <a:cs typeface="Times New Roman"/>
              </a:rPr>
              <a:t>http://</a:t>
            </a:r>
            <a:r>
              <a:rPr sz="2800" b="1" u="sng" spc="-5" dirty="0" smtClean="0">
                <a:solidFill>
                  <a:srgbClr val="00B0F0"/>
                </a:solidFill>
                <a:latin typeface="Times New Roman"/>
                <a:cs typeface="Times New Roman"/>
              </a:rPr>
              <a:t>electrical-engineering-portal.com/19-essential-information-you-can-find-on-motor-nameplate</a:t>
            </a:r>
            <a:r>
              <a:rPr sz="2800" b="1" spc="-5" dirty="0">
                <a:latin typeface="Times New Roman"/>
                <a:cs typeface="Times New Roman"/>
              </a:rPr>
              <a:t>)</a:t>
            </a:r>
            <a:endParaRPr sz="2800" dirty="0">
              <a:latin typeface="Times New Roman"/>
              <a:cs typeface="Times New Roman"/>
            </a:endParaRPr>
          </a:p>
          <a:p>
            <a:pPr marL="539750" indent="-316865">
              <a:lnSpc>
                <a:spcPts val="3190"/>
              </a:lnSpc>
              <a:spcBef>
                <a:spcPts val="625"/>
              </a:spcBef>
              <a:buClr>
                <a:srgbClr val="C00000"/>
              </a:buClr>
              <a:buSzPct val="71428"/>
              <a:buFont typeface="Wingdings"/>
              <a:buChar char=""/>
              <a:tabLst>
                <a:tab pos="540385" algn="l"/>
              </a:tabLst>
            </a:pPr>
            <a:r>
              <a:rPr sz="2800" b="1" spc="-15" dirty="0">
                <a:latin typeface="Times New Roman"/>
                <a:cs typeface="Times New Roman"/>
              </a:rPr>
              <a:t>Procedure: </a:t>
            </a:r>
            <a:r>
              <a:rPr sz="2800" b="1" spc="-5" dirty="0">
                <a:latin typeface="Times New Roman"/>
                <a:cs typeface="Times New Roman"/>
              </a:rPr>
              <a:t>In your </a:t>
            </a:r>
            <a:r>
              <a:rPr sz="2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own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words</a:t>
            </a:r>
            <a:r>
              <a:rPr sz="2800" b="1" spc="-5" dirty="0">
                <a:latin typeface="Times New Roman"/>
                <a:cs typeface="Times New Roman"/>
              </a:rPr>
              <a:t>, explain </a:t>
            </a:r>
            <a:r>
              <a:rPr sz="2800" b="1" spc="-10" dirty="0">
                <a:latin typeface="Times New Roman"/>
                <a:cs typeface="Times New Roman"/>
              </a:rPr>
              <a:t>what </a:t>
            </a:r>
            <a:r>
              <a:rPr sz="2800" b="1" spc="-5" dirty="0">
                <a:latin typeface="Times New Roman"/>
                <a:cs typeface="Times New Roman"/>
              </a:rPr>
              <a:t>has to be </a:t>
            </a:r>
            <a:r>
              <a:rPr sz="2800" b="1" dirty="0">
                <a:latin typeface="Times New Roman"/>
                <a:cs typeface="Times New Roman"/>
              </a:rPr>
              <a:t>done,</a:t>
            </a:r>
            <a:r>
              <a:rPr sz="2800" b="1" spc="14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not</a:t>
            </a:r>
            <a:endParaRPr sz="2800" dirty="0">
              <a:latin typeface="Times New Roman"/>
              <a:cs typeface="Times New Roman"/>
            </a:endParaRPr>
          </a:p>
          <a:p>
            <a:pPr marL="477520">
              <a:lnSpc>
                <a:spcPts val="3190"/>
              </a:lnSpc>
            </a:pPr>
            <a:r>
              <a:rPr sz="2800" b="1" dirty="0">
                <a:latin typeface="Times New Roman"/>
                <a:cs typeface="Times New Roman"/>
              </a:rPr>
              <a:t>instructions </a:t>
            </a:r>
            <a:r>
              <a:rPr sz="2800" b="1" spc="-5" dirty="0">
                <a:latin typeface="Times New Roman"/>
                <a:cs typeface="Times New Roman"/>
              </a:rPr>
              <a:t>as given in </a:t>
            </a:r>
            <a:r>
              <a:rPr sz="2800" b="1" dirty="0">
                <a:latin typeface="Times New Roman"/>
                <a:cs typeface="Times New Roman"/>
              </a:rPr>
              <a:t>the </a:t>
            </a:r>
            <a:r>
              <a:rPr sz="2800" b="1" spc="-5" dirty="0">
                <a:latin typeface="Times New Roman"/>
                <a:cs typeface="Times New Roman"/>
              </a:rPr>
              <a:t>manual !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(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attention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to </a:t>
            </a:r>
            <a:r>
              <a:rPr sz="28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proper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tense</a:t>
            </a:r>
            <a:r>
              <a:rPr sz="2800" b="1" spc="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endParaRPr sz="2800" dirty="0">
              <a:latin typeface="Times New Roman"/>
              <a:cs typeface="Times New Roman"/>
            </a:endParaRPr>
          </a:p>
          <a:p>
            <a:pPr marL="2621915" marR="2083435" lvl="1" indent="-615950">
              <a:lnSpc>
                <a:spcPct val="119600"/>
              </a:lnSpc>
              <a:spcBef>
                <a:spcPts val="5"/>
              </a:spcBef>
              <a:buClr>
                <a:srgbClr val="C00000"/>
              </a:buClr>
              <a:buSzPct val="71428"/>
              <a:buFont typeface="Wingdings"/>
              <a:buChar char=""/>
              <a:tabLst>
                <a:tab pos="2413000" algn="l"/>
                <a:tab pos="2413635" algn="l"/>
                <a:tab pos="7700009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Be </a:t>
            </a:r>
            <a:r>
              <a:rPr sz="2800" b="1" spc="-15" dirty="0">
                <a:latin typeface="Times New Roman"/>
                <a:cs typeface="Times New Roman"/>
              </a:rPr>
              <a:t>precise </a:t>
            </a:r>
            <a:r>
              <a:rPr sz="2800" b="1" spc="-5" dirty="0">
                <a:latin typeface="Times New Roman"/>
                <a:cs typeface="Times New Roman"/>
              </a:rPr>
              <a:t>and clear in </a:t>
            </a:r>
            <a:r>
              <a:rPr sz="2800" b="1" dirty="0">
                <a:latin typeface="Times New Roman"/>
                <a:cs typeface="Times New Roman"/>
              </a:rPr>
              <a:t>your </a:t>
            </a:r>
            <a:r>
              <a:rPr sz="2800" b="1" spc="-5" dirty="0">
                <a:latin typeface="Times New Roman"/>
                <a:cs typeface="Times New Roman"/>
              </a:rPr>
              <a:t>statements:  v</a:t>
            </a:r>
            <a:r>
              <a:rPr sz="2800" b="1" dirty="0">
                <a:latin typeface="Times New Roman"/>
                <a:cs typeface="Times New Roman"/>
              </a:rPr>
              <a:t>o</a:t>
            </a:r>
            <a:r>
              <a:rPr sz="2800" b="1" spc="-5" dirty="0">
                <a:latin typeface="Times New Roman"/>
                <a:cs typeface="Times New Roman"/>
              </a:rPr>
              <a:t>lt</a:t>
            </a:r>
            <a:r>
              <a:rPr sz="2800" b="1" spc="0" dirty="0">
                <a:latin typeface="Times New Roman"/>
                <a:cs typeface="Times New Roman"/>
              </a:rPr>
              <a:t>a</a:t>
            </a:r>
            <a:r>
              <a:rPr sz="2800" b="1" spc="-5" dirty="0">
                <a:latin typeface="Times New Roman"/>
                <a:cs typeface="Times New Roman"/>
              </a:rPr>
              <a:t>ge:</a:t>
            </a:r>
            <a:r>
              <a:rPr sz="2800" b="1" spc="-1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rated?</a:t>
            </a:r>
            <a:r>
              <a:rPr sz="2800" b="1" spc="-14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Ar</a:t>
            </a:r>
            <a:r>
              <a:rPr sz="2800" b="1" spc="-15" dirty="0">
                <a:latin typeface="Times New Roman"/>
                <a:cs typeface="Times New Roman"/>
              </a:rPr>
              <a:t>m</a:t>
            </a:r>
            <a:r>
              <a:rPr sz="2800" b="1" spc="-5" dirty="0">
                <a:latin typeface="Times New Roman"/>
                <a:cs typeface="Times New Roman"/>
              </a:rPr>
              <a:t>a</a:t>
            </a:r>
            <a:r>
              <a:rPr sz="2800" b="1" dirty="0">
                <a:latin typeface="Times New Roman"/>
                <a:cs typeface="Times New Roman"/>
              </a:rPr>
              <a:t>t</a:t>
            </a:r>
            <a:r>
              <a:rPr sz="2800" b="1" spc="-5" dirty="0">
                <a:latin typeface="Times New Roman"/>
                <a:cs typeface="Times New Roman"/>
              </a:rPr>
              <a:t>u</a:t>
            </a:r>
            <a:r>
              <a:rPr sz="2800" b="1" spc="-55" dirty="0">
                <a:latin typeface="Times New Roman"/>
                <a:cs typeface="Times New Roman"/>
              </a:rPr>
              <a:t>r</a:t>
            </a:r>
            <a:r>
              <a:rPr sz="2800" b="1" spc="-5" dirty="0">
                <a:latin typeface="Times New Roman"/>
                <a:cs typeface="Times New Roman"/>
              </a:rPr>
              <a:t>e/ </a:t>
            </a:r>
            <a:r>
              <a:rPr sz="2800" b="1" dirty="0">
                <a:latin typeface="Times New Roman"/>
                <a:cs typeface="Times New Roman"/>
              </a:rPr>
              <a:t>f</a:t>
            </a:r>
            <a:r>
              <a:rPr sz="2800" b="1" spc="-5" dirty="0">
                <a:latin typeface="Times New Roman"/>
                <a:cs typeface="Times New Roman"/>
              </a:rPr>
              <a:t>ield?</a:t>
            </a:r>
            <a:r>
              <a:rPr sz="2800" b="1" dirty="0">
                <a:latin typeface="Times New Roman"/>
                <a:cs typeface="Times New Roman"/>
              </a:rPr>
              <a:t>	</a:t>
            </a:r>
            <a:r>
              <a:rPr sz="2800" b="1" spc="-15" dirty="0" smtClean="0">
                <a:latin typeface="Times New Roman"/>
                <a:cs typeface="Times New Roman"/>
              </a:rPr>
              <a:t>D</a:t>
            </a:r>
            <a:r>
              <a:rPr sz="2800" b="1" spc="-5" dirty="0" smtClean="0">
                <a:latin typeface="Times New Roman"/>
                <a:cs typeface="Times New Roman"/>
              </a:rPr>
              <a:t>c/</a:t>
            </a:r>
            <a:r>
              <a:rPr lang="en-US" sz="2800" b="1" spc="-5" dirty="0" smtClean="0">
                <a:latin typeface="Times New Roman"/>
                <a:cs typeface="Times New Roman"/>
              </a:rPr>
              <a:t>Ac</a:t>
            </a:r>
            <a:r>
              <a:rPr sz="2800" b="1" spc="-5" dirty="0" smtClean="0">
                <a:latin typeface="Times New Roman"/>
                <a:cs typeface="Times New Roman"/>
              </a:rPr>
              <a:t>?</a:t>
            </a:r>
            <a:endParaRPr sz="2800" dirty="0">
              <a:latin typeface="Times New Roman"/>
              <a:cs typeface="Times New Roman"/>
            </a:endParaRPr>
          </a:p>
          <a:p>
            <a:pPr marL="529590" algn="ctr">
              <a:lnSpc>
                <a:spcPct val="100000"/>
              </a:lnSpc>
              <a:spcBef>
                <a:spcPts val="670"/>
              </a:spcBef>
              <a:tabLst>
                <a:tab pos="1793239" algn="l"/>
              </a:tabLst>
            </a:pPr>
            <a:r>
              <a:rPr sz="2800" b="1" spc="-10" dirty="0">
                <a:latin typeface="Times New Roman"/>
                <a:cs typeface="Times New Roman"/>
              </a:rPr>
              <a:t>Power:	</a:t>
            </a:r>
            <a:r>
              <a:rPr sz="2800" b="1" spc="-15" dirty="0">
                <a:latin typeface="Times New Roman"/>
                <a:cs typeface="Times New Roman"/>
              </a:rPr>
              <a:t>real/ </a:t>
            </a:r>
            <a:r>
              <a:rPr sz="2800" b="1" spc="-10" dirty="0">
                <a:latin typeface="Times New Roman"/>
                <a:cs typeface="Times New Roman"/>
              </a:rPr>
              <a:t>reactive</a:t>
            </a:r>
            <a:r>
              <a:rPr sz="2800" b="1" spc="-6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/apparent????</a:t>
            </a:r>
            <a:endParaRPr sz="2800" dirty="0">
              <a:latin typeface="Times New Roman"/>
              <a:cs typeface="Times New Roman"/>
            </a:endParaRPr>
          </a:p>
          <a:p>
            <a:pPr marL="523875" algn="ctr">
              <a:lnSpc>
                <a:spcPct val="100000"/>
              </a:lnSpc>
              <a:spcBef>
                <a:spcPts val="660"/>
              </a:spcBef>
            </a:pPr>
            <a:r>
              <a:rPr sz="2800" b="1" spc="-75" dirty="0">
                <a:latin typeface="Times New Roman"/>
                <a:cs typeface="Times New Roman"/>
              </a:rPr>
              <a:t>Take </a:t>
            </a:r>
            <a:r>
              <a:rPr sz="2800" b="1" dirty="0">
                <a:latin typeface="Times New Roman"/>
                <a:cs typeface="Times New Roman"/>
              </a:rPr>
              <a:t>all </a:t>
            </a:r>
            <a:r>
              <a:rPr sz="2800" b="1" spc="-5" dirty="0">
                <a:latin typeface="Times New Roman"/>
                <a:cs typeface="Times New Roman"/>
              </a:rPr>
              <a:t>meter </a:t>
            </a:r>
            <a:r>
              <a:rPr sz="2800" b="1" spc="-10" dirty="0">
                <a:latin typeface="Times New Roman"/>
                <a:cs typeface="Times New Roman"/>
              </a:rPr>
              <a:t>readings….??</a:t>
            </a:r>
            <a:r>
              <a:rPr sz="2800" b="1" spc="-1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Which??</a:t>
            </a:r>
            <a:endParaRPr sz="2800" dirty="0">
              <a:latin typeface="Times New Roman"/>
              <a:cs typeface="Times New Roman"/>
            </a:endParaRPr>
          </a:p>
          <a:p>
            <a:pPr marL="1574800" indent="-317500">
              <a:lnSpc>
                <a:spcPct val="100000"/>
              </a:lnSpc>
              <a:spcBef>
                <a:spcPts val="660"/>
              </a:spcBef>
              <a:buClr>
                <a:srgbClr val="C00000"/>
              </a:buClr>
              <a:buSzPct val="71428"/>
              <a:buFont typeface="Wingdings"/>
              <a:buChar char=""/>
              <a:tabLst>
                <a:tab pos="157480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Conclusions: plot/eff or </a:t>
            </a:r>
            <a:r>
              <a:rPr sz="2800" b="1" spc="-10" dirty="0">
                <a:latin typeface="Times New Roman"/>
                <a:cs typeface="Times New Roman"/>
              </a:rPr>
              <a:t>regulation </a:t>
            </a:r>
            <a:r>
              <a:rPr sz="2800" b="1" spc="-15" dirty="0">
                <a:latin typeface="Times New Roman"/>
                <a:cs typeface="Times New Roman"/>
              </a:rPr>
              <a:t>was</a:t>
            </a:r>
            <a:r>
              <a:rPr sz="2800" b="1" spc="6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obtained…</a:t>
            </a:r>
            <a:endParaRPr sz="2800" dirty="0">
              <a:latin typeface="Times New Roman"/>
              <a:cs typeface="Times New Roman"/>
            </a:endParaRPr>
          </a:p>
          <a:p>
            <a:pPr marL="12700">
              <a:lnSpc>
                <a:spcPts val="3195"/>
              </a:lnSpc>
              <a:spcBef>
                <a:spcPts val="670"/>
              </a:spcBef>
            </a:pPr>
            <a:r>
              <a:rPr sz="2800" b="1" spc="-5" dirty="0">
                <a:latin typeface="Times New Roman"/>
                <a:cs typeface="Times New Roman"/>
              </a:rPr>
              <a:t>But mention </a:t>
            </a:r>
            <a:r>
              <a:rPr sz="2800" b="1" spc="-10" dirty="0">
                <a:latin typeface="Times New Roman"/>
                <a:cs typeface="Times New Roman"/>
              </a:rPr>
              <a:t>what </a:t>
            </a:r>
            <a:r>
              <a:rPr sz="2800" b="1" dirty="0">
                <a:latin typeface="Times New Roman"/>
                <a:cs typeface="Times New Roman"/>
              </a:rPr>
              <a:t>you </a:t>
            </a:r>
            <a:r>
              <a:rPr sz="2800" b="1" spc="-5" dirty="0">
                <a:latin typeface="Times New Roman"/>
                <a:cs typeface="Times New Roman"/>
              </a:rPr>
              <a:t>observed?....comment on the </a:t>
            </a:r>
            <a:r>
              <a:rPr sz="2800" b="1" dirty="0">
                <a:latin typeface="Times New Roman"/>
                <a:cs typeface="Times New Roman"/>
              </a:rPr>
              <a:t>slope </a:t>
            </a:r>
            <a:r>
              <a:rPr sz="2800" b="1" spc="-5" dirty="0">
                <a:latin typeface="Times New Roman"/>
                <a:cs typeface="Times New Roman"/>
              </a:rPr>
              <a:t>of the </a:t>
            </a:r>
            <a:r>
              <a:rPr sz="2800" b="1" dirty="0">
                <a:latin typeface="Times New Roman"/>
                <a:cs typeface="Times New Roman"/>
              </a:rPr>
              <a:t>plot,</a:t>
            </a:r>
            <a:r>
              <a:rPr sz="2800" b="1" spc="17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or</a:t>
            </a:r>
            <a:endParaRPr sz="2800" dirty="0">
              <a:latin typeface="Times New Roman"/>
              <a:cs typeface="Times New Roman"/>
            </a:endParaRPr>
          </a:p>
          <a:p>
            <a:pPr marR="353060" algn="ctr">
              <a:lnSpc>
                <a:spcPts val="3195"/>
              </a:lnSpc>
            </a:pPr>
            <a:r>
              <a:rPr sz="2800" b="1" spc="-5" dirty="0">
                <a:latin typeface="Times New Roman"/>
                <a:cs typeface="Times New Roman"/>
              </a:rPr>
              <a:t>the </a:t>
            </a:r>
            <a:r>
              <a:rPr sz="2800" b="1" dirty="0">
                <a:latin typeface="Times New Roman"/>
                <a:cs typeface="Times New Roman"/>
              </a:rPr>
              <a:t>value </a:t>
            </a:r>
            <a:r>
              <a:rPr sz="2800" b="1" spc="-5" dirty="0">
                <a:latin typeface="Times New Roman"/>
                <a:cs typeface="Times New Roman"/>
              </a:rPr>
              <a:t>of the efficiency </a:t>
            </a:r>
            <a:r>
              <a:rPr sz="2800" b="1" dirty="0">
                <a:latin typeface="Times New Roman"/>
                <a:cs typeface="Times New Roman"/>
              </a:rPr>
              <a:t>you</a:t>
            </a:r>
            <a:r>
              <a:rPr sz="2800" b="1" spc="5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obtained</a:t>
            </a:r>
            <a:r>
              <a:rPr sz="2800" b="1" spc="-5" dirty="0" smtClean="0">
                <a:latin typeface="Times New Roman"/>
                <a:cs typeface="Times New Roman"/>
              </a:rPr>
              <a:t>…</a:t>
            </a:r>
            <a:endParaRPr lang="en-US" sz="2800" b="1" spc="-5" dirty="0" smtClean="0">
              <a:latin typeface="Times New Roman"/>
              <a:cs typeface="Times New Roman"/>
            </a:endParaRPr>
          </a:p>
          <a:p>
            <a:pPr marL="457200" marR="353060" indent="-457200" algn="ctr">
              <a:lnSpc>
                <a:spcPts val="3195"/>
              </a:lnSpc>
              <a:buClr>
                <a:schemeClr val="accent2"/>
              </a:buClr>
              <a:buSzPct val="71000"/>
              <a:buFont typeface="Wingdings" panose="05000000000000000000" pitchFamily="2" charset="2"/>
              <a:buChar char="Ø"/>
            </a:pPr>
            <a:r>
              <a:rPr lang="en-US" sz="2800" b="1" spc="-5" dirty="0" smtClean="0">
                <a:latin typeface="Times New Roman"/>
                <a:cs typeface="Times New Roman"/>
              </a:rPr>
              <a:t>Error analysis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23004">
              <a:lnSpc>
                <a:spcPct val="100000"/>
              </a:lnSpc>
            </a:pPr>
            <a:r>
              <a:rPr spc="-5" dirty="0"/>
              <a:t>Lab</a:t>
            </a:r>
            <a:r>
              <a:rPr spc="-90" dirty="0"/>
              <a:t> </a:t>
            </a:r>
            <a:r>
              <a:rPr spc="-10" dirty="0"/>
              <a:t>reports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28825">
              <a:lnSpc>
                <a:spcPct val="100000"/>
              </a:lnSpc>
            </a:pPr>
            <a:r>
              <a:rPr dirty="0"/>
              <a:t>Regarding </a:t>
            </a:r>
            <a:r>
              <a:rPr spc="-5" dirty="0"/>
              <a:t>lab </a:t>
            </a:r>
            <a:r>
              <a:rPr spc="-10" dirty="0"/>
              <a:t>report</a:t>
            </a:r>
            <a:r>
              <a:rPr spc="-65" dirty="0"/>
              <a:t> </a:t>
            </a:r>
            <a:r>
              <a:rPr dirty="0"/>
              <a:t>grading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21603998"/>
              </p:ext>
            </p:extLst>
          </p:nvPr>
        </p:nvGraphicFramePr>
        <p:xfrm>
          <a:off x="1956053" y="762000"/>
          <a:ext cx="8128000" cy="29667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marL="28384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6F2F9F"/>
                          </a:solidFill>
                          <a:latin typeface="Times New Roman"/>
                          <a:cs typeface="Times New Roman"/>
                        </a:rPr>
                        <a:t>Item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CB8C9"/>
                    </a:solidFill>
                  </a:tcPr>
                </a:tc>
                <a:tc>
                  <a:txBody>
                    <a:bodyPr/>
                    <a:lstStyle/>
                    <a:p>
                      <a:pPr marL="28765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dirty="0">
                          <a:solidFill>
                            <a:srgbClr val="6F2F9F"/>
                          </a:solidFill>
                          <a:latin typeface="Times New Roman"/>
                          <a:cs typeface="Times New Roman"/>
                        </a:rPr>
                        <a:t>Marks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CB8C9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20447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Aim + Name </a:t>
                      </a:r>
                      <a:r>
                        <a:rPr sz="1800" b="1" dirty="0">
                          <a:latin typeface="Times New Roman"/>
                          <a:cs typeface="Times New Roman"/>
                        </a:rPr>
                        <a:t>plate </a:t>
                      </a: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details</a:t>
                      </a:r>
                      <a:r>
                        <a:rPr sz="180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+apparatus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CD6ED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lang="en-US" sz="1800" b="1" dirty="0" smtClean="0">
                          <a:latin typeface="Times New Roman"/>
                          <a:cs typeface="Times New Roman"/>
                        </a:rPr>
                        <a:t>1+2+1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CD6ED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Procedure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lang="en-US" sz="1800" b="1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8763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Circuit </a:t>
                      </a:r>
                      <a:r>
                        <a:rPr sz="1800" b="1" dirty="0">
                          <a:latin typeface="Times New Roman"/>
                          <a:cs typeface="Times New Roman"/>
                        </a:rPr>
                        <a:t>diagrams</a:t>
                      </a:r>
                      <a:r>
                        <a:rPr sz="1800" b="1" spc="-1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u="heavy" dirty="0">
                          <a:latin typeface="Times New Roman"/>
                          <a:cs typeface="Times New Roman"/>
                        </a:rPr>
                        <a:t>(only)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CD6ED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800" b="1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CD6ED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108902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spc="-20" dirty="0">
                          <a:latin typeface="Times New Roman"/>
                          <a:cs typeface="Times New Roman"/>
                        </a:rPr>
                        <a:t>Tabulated</a:t>
                      </a:r>
                      <a:r>
                        <a:rPr sz="1800" b="1" spc="-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readings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800" b="1" dirty="0" smtClean="0">
                          <a:latin typeface="Times New Roman"/>
                          <a:cs typeface="Times New Roman"/>
                        </a:rPr>
                        <a:t>4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6604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Sample </a:t>
                      </a:r>
                      <a:r>
                        <a:rPr sz="1800" b="1" dirty="0">
                          <a:latin typeface="Times New Roman"/>
                          <a:cs typeface="Times New Roman"/>
                        </a:rPr>
                        <a:t>calculations/</a:t>
                      </a:r>
                      <a:r>
                        <a:rPr sz="1800" b="1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graphs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CD6ED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800" b="1" dirty="0" smtClean="0">
                          <a:latin typeface="Times New Roman"/>
                          <a:cs typeface="Times New Roman"/>
                        </a:rPr>
                        <a:t>2+3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CD6ED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75946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Observations/ conclusions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800" b="1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1CC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47561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dirty="0">
                          <a:latin typeface="Times New Roman"/>
                          <a:cs typeface="Times New Roman"/>
                        </a:rPr>
                        <a:t>Answers to </a:t>
                      </a: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questions in</a:t>
                      </a:r>
                      <a:r>
                        <a:rPr sz="1800" b="1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manual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CD6ED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800" b="1" dirty="0" smtClean="0">
                          <a:latin typeface="Times New Roman"/>
                          <a:cs typeface="Times New Roman"/>
                        </a:rPr>
                        <a:t>7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BCD6ED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944676" y="3728714"/>
            <a:ext cx="9944100" cy="295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35754" indent="-342900">
              <a:lnSpc>
                <a:spcPct val="100000"/>
              </a:lnSpc>
              <a:buFont typeface="Wingdings"/>
              <a:buChar char=""/>
              <a:tabLst>
                <a:tab pos="4135754" algn="l"/>
              </a:tabLst>
            </a:pPr>
            <a:r>
              <a:rPr sz="2400" b="1" dirty="0">
                <a:latin typeface="Times New Roman"/>
                <a:cs typeface="Times New Roman"/>
              </a:rPr>
              <a:t>1 </a:t>
            </a:r>
            <a:r>
              <a:rPr sz="2400" b="1" spc="-10" dirty="0">
                <a:latin typeface="Times New Roman"/>
                <a:cs typeface="Times New Roman"/>
              </a:rPr>
              <a:t>report </a:t>
            </a:r>
            <a:r>
              <a:rPr sz="2400" b="1" dirty="0">
                <a:latin typeface="Times New Roman"/>
                <a:cs typeface="Times New Roman"/>
              </a:rPr>
              <a:t>/</a:t>
            </a:r>
            <a:r>
              <a:rPr sz="2400" b="1" spc="-8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batch</a:t>
            </a:r>
            <a:endParaRPr sz="2400" dirty="0">
              <a:latin typeface="Times New Roman"/>
              <a:cs typeface="Times New Roman"/>
            </a:endParaRPr>
          </a:p>
          <a:p>
            <a:pPr marL="3181350" indent="-413384">
              <a:lnSpc>
                <a:spcPct val="100000"/>
              </a:lnSpc>
              <a:buFont typeface="Wingdings"/>
              <a:buChar char=""/>
              <a:tabLst>
                <a:tab pos="3181350" algn="l"/>
                <a:tab pos="3181985" algn="l"/>
              </a:tabLst>
            </a:pPr>
            <a:r>
              <a:rPr sz="2400" b="1" spc="-45" dirty="0">
                <a:latin typeface="Times New Roman"/>
                <a:cs typeface="Times New Roman"/>
              </a:rPr>
              <a:t>Total </a:t>
            </a:r>
            <a:r>
              <a:rPr sz="2400" b="1" dirty="0">
                <a:latin typeface="Times New Roman"/>
                <a:cs typeface="Times New Roman"/>
              </a:rPr>
              <a:t>of </a:t>
            </a:r>
            <a:r>
              <a:rPr lang="en-US" sz="2400" b="1" dirty="0" smtClean="0">
                <a:solidFill>
                  <a:srgbClr val="00B0F0"/>
                </a:solidFill>
                <a:latin typeface="Times New Roman"/>
                <a:cs typeface="Times New Roman"/>
              </a:rPr>
              <a:t>3</a:t>
            </a:r>
            <a:r>
              <a:rPr sz="2400" b="1" dirty="0" smtClean="0">
                <a:solidFill>
                  <a:srgbClr val="00B0F0"/>
                </a:solidFill>
                <a:latin typeface="Times New Roman"/>
                <a:cs typeface="Times New Roman"/>
              </a:rPr>
              <a:t>0 </a:t>
            </a:r>
            <a:r>
              <a:rPr sz="2400" b="1" dirty="0">
                <a:solidFill>
                  <a:srgbClr val="00B0F0"/>
                </a:solidFill>
                <a:latin typeface="Times New Roman"/>
                <a:cs typeface="Times New Roman"/>
              </a:rPr>
              <a:t>marks </a:t>
            </a:r>
            <a:r>
              <a:rPr sz="2400" b="1" dirty="0">
                <a:latin typeface="Times New Roman"/>
                <a:cs typeface="Times New Roman"/>
              </a:rPr>
              <a:t>/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experiment</a:t>
            </a:r>
            <a:endParaRPr sz="2400" dirty="0">
              <a:latin typeface="Times New Roman"/>
              <a:cs typeface="Times New Roman"/>
            </a:endParaRPr>
          </a:p>
          <a:p>
            <a:pPr marL="508000" indent="-495300">
              <a:lnSpc>
                <a:spcPct val="100000"/>
              </a:lnSpc>
              <a:buFont typeface="Wingdings"/>
              <a:buChar char=""/>
              <a:tabLst>
                <a:tab pos="508000" algn="l"/>
                <a:tab pos="508634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Submission </a:t>
            </a:r>
            <a:r>
              <a:rPr sz="2400" b="1" dirty="0">
                <a:latin typeface="Times New Roman"/>
                <a:cs typeface="Times New Roman"/>
              </a:rPr>
              <a:t>at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beginning </a:t>
            </a:r>
            <a:r>
              <a:rPr sz="2400" b="1" dirty="0">
                <a:latin typeface="Times New Roman"/>
                <a:cs typeface="Times New Roman"/>
              </a:rPr>
              <a:t>of </a:t>
            </a:r>
            <a:r>
              <a:rPr sz="2400" b="1" spc="-5" dirty="0">
                <a:latin typeface="Times New Roman"/>
                <a:cs typeface="Times New Roman"/>
              </a:rPr>
              <a:t>next lab </a:t>
            </a:r>
            <a:r>
              <a:rPr sz="2400" b="1" dirty="0">
                <a:latin typeface="Times New Roman"/>
                <a:cs typeface="Times New Roman"/>
              </a:rPr>
              <a:t>session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( if not, marks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awarded=0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!</a:t>
            </a:r>
            <a:r>
              <a:rPr sz="2400" b="1" spc="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endParaRPr sz="2400" dirty="0">
              <a:latin typeface="Times New Roman"/>
              <a:cs typeface="Times New Roman"/>
            </a:endParaRPr>
          </a:p>
          <a:p>
            <a:pPr marL="1296035" lvl="1" indent="-413384">
              <a:lnSpc>
                <a:spcPct val="100000"/>
              </a:lnSpc>
              <a:buFont typeface="Wingdings"/>
              <a:buChar char=""/>
              <a:tabLst>
                <a:tab pos="1296035" algn="l"/>
                <a:tab pos="1296670" algn="l"/>
              </a:tabLst>
            </a:pPr>
            <a:r>
              <a:rPr sz="2400" b="1" spc="-114" dirty="0">
                <a:latin typeface="Times New Roman"/>
                <a:cs typeface="Times New Roman"/>
              </a:rPr>
              <a:t>To </a:t>
            </a:r>
            <a:r>
              <a:rPr sz="2400" b="1" spc="-5" dirty="0">
                <a:latin typeface="Times New Roman"/>
                <a:cs typeface="Times New Roman"/>
              </a:rPr>
              <a:t>be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hand written </a:t>
            </a:r>
            <a:r>
              <a:rPr sz="2400" b="1" dirty="0">
                <a:latin typeface="Times New Roman"/>
                <a:cs typeface="Times New Roman"/>
              </a:rPr>
              <a:t>(using </a:t>
            </a:r>
            <a:r>
              <a:rPr sz="2400" b="1" spc="-5" dirty="0" smtClean="0">
                <a:latin typeface="Times New Roman"/>
                <a:cs typeface="Times New Roman"/>
              </a:rPr>
              <a:t>pen</a:t>
            </a:r>
            <a:r>
              <a:rPr lang="en-US" sz="2400" b="1" spc="-5" dirty="0" smtClean="0">
                <a:latin typeface="Times New Roman"/>
                <a:cs typeface="Times New Roman"/>
              </a:rPr>
              <a:t>,</a:t>
            </a:r>
            <a:r>
              <a:rPr sz="2400" b="1" spc="-5" dirty="0" smtClean="0">
                <a:latin typeface="Times New Roman"/>
                <a:cs typeface="Times New Roman"/>
              </a:rPr>
              <a:t> </a:t>
            </a:r>
            <a:r>
              <a:rPr sz="2400" b="1" dirty="0" smtClean="0">
                <a:latin typeface="Times New Roman"/>
                <a:cs typeface="Times New Roman"/>
              </a:rPr>
              <a:t>diagrams</a:t>
            </a:r>
            <a:r>
              <a:rPr lang="en-US" sz="2400" b="1" dirty="0" smtClean="0">
                <a:latin typeface="Times New Roman"/>
                <a:cs typeface="Times New Roman"/>
              </a:rPr>
              <a:t>/graphs</a:t>
            </a:r>
            <a:r>
              <a:rPr sz="2400" b="1" dirty="0" smtClean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in </a:t>
            </a:r>
            <a:r>
              <a:rPr sz="2400" b="1" dirty="0">
                <a:latin typeface="Times New Roman"/>
                <a:cs typeface="Times New Roman"/>
              </a:rPr>
              <a:t>pencil)</a:t>
            </a:r>
            <a:r>
              <a:rPr sz="2400" b="1" spc="12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only</a:t>
            </a:r>
            <a:endParaRPr sz="2400" dirty="0">
              <a:latin typeface="Times New Roman"/>
              <a:cs typeface="Times New Roman"/>
            </a:endParaRPr>
          </a:p>
          <a:p>
            <a:pPr marL="2916555" lvl="2" indent="-419734">
              <a:lnSpc>
                <a:spcPct val="100000"/>
              </a:lnSpc>
              <a:buFont typeface="Wingdings"/>
              <a:buChar char=""/>
              <a:tabLst>
                <a:tab pos="2915920" algn="l"/>
                <a:tab pos="2916555" algn="l"/>
              </a:tabLst>
            </a:pPr>
            <a:r>
              <a:rPr sz="2400" b="1" dirty="0">
                <a:latin typeface="Times New Roman"/>
                <a:cs typeface="Times New Roman"/>
              </a:rPr>
              <a:t>Only </a:t>
            </a:r>
            <a:r>
              <a:rPr sz="24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booklet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submissions</a:t>
            </a:r>
            <a:r>
              <a:rPr sz="2400" b="1" spc="-7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accepted</a:t>
            </a:r>
            <a:endParaRPr sz="2400" dirty="0">
              <a:latin typeface="Times New Roman"/>
              <a:cs typeface="Times New Roman"/>
            </a:endParaRPr>
          </a:p>
          <a:p>
            <a:pPr marL="3480435" lvl="3" indent="-419100">
              <a:lnSpc>
                <a:spcPct val="100000"/>
              </a:lnSpc>
              <a:buClr>
                <a:srgbClr val="000000"/>
              </a:buClr>
              <a:buFont typeface="Wingdings"/>
              <a:buChar char=""/>
              <a:tabLst>
                <a:tab pos="3479800" algn="l"/>
                <a:tab pos="3480435" algn="l"/>
              </a:tabLst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No scope </a:t>
            </a:r>
            <a:r>
              <a:rPr sz="2400" b="1" dirty="0">
                <a:latin typeface="Times New Roman"/>
                <a:cs typeface="Times New Roman"/>
              </a:rPr>
              <a:t>for</a:t>
            </a:r>
            <a:r>
              <a:rPr sz="2400" b="1" spc="-12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resubmission</a:t>
            </a:r>
            <a:endParaRPr sz="2400" dirty="0">
              <a:latin typeface="Times New Roman"/>
              <a:cs typeface="Times New Roman"/>
            </a:endParaRPr>
          </a:p>
          <a:p>
            <a:pPr marL="2767965" indent="-419100">
              <a:lnSpc>
                <a:spcPct val="100000"/>
              </a:lnSpc>
              <a:buFont typeface="Wingdings"/>
              <a:buChar char=""/>
              <a:tabLst>
                <a:tab pos="2767965" algn="l"/>
                <a:tab pos="2768600" algn="l"/>
              </a:tabLst>
            </a:pPr>
            <a:r>
              <a:rPr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Sample </a:t>
            </a:r>
            <a:r>
              <a:rPr sz="2400" b="1" spc="-10" dirty="0">
                <a:solidFill>
                  <a:srgbClr val="FF0000"/>
                </a:solidFill>
                <a:latin typeface="Times New Roman"/>
                <a:cs typeface="Times New Roman"/>
              </a:rPr>
              <a:t>report </a:t>
            </a:r>
            <a:r>
              <a:rPr sz="2400" b="1" spc="-5" dirty="0">
                <a:latin typeface="Times New Roman"/>
                <a:cs typeface="Times New Roman"/>
              </a:rPr>
              <a:t>provided </a:t>
            </a:r>
            <a:r>
              <a:rPr sz="2400" b="1" dirty="0">
                <a:latin typeface="Times New Roman"/>
                <a:cs typeface="Times New Roman"/>
              </a:rPr>
              <a:t>for</a:t>
            </a:r>
            <a:r>
              <a:rPr sz="2400" b="1" spc="-80" dirty="0">
                <a:latin typeface="Times New Roman"/>
                <a:cs typeface="Times New Roman"/>
              </a:rPr>
              <a:t> </a:t>
            </a:r>
            <a:r>
              <a:rPr sz="2400" b="1" dirty="0" smtClean="0">
                <a:latin typeface="Times New Roman"/>
                <a:cs typeface="Times New Roman"/>
              </a:rPr>
              <a:t>guideline</a:t>
            </a:r>
            <a:endParaRPr lang="en-US" sz="2400" b="1" dirty="0">
              <a:latin typeface="Times New Roman"/>
              <a:cs typeface="Times New Roman"/>
            </a:endParaRPr>
          </a:p>
          <a:p>
            <a:pPr marL="2767965" indent="-419100">
              <a:lnSpc>
                <a:spcPct val="100000"/>
              </a:lnSpc>
              <a:buFont typeface="Wingdings"/>
              <a:buChar char=""/>
              <a:tabLst>
                <a:tab pos="2767965" algn="l"/>
                <a:tab pos="2768600" algn="l"/>
              </a:tabLst>
            </a:pPr>
            <a:r>
              <a:rPr lang="en-US" sz="2400" b="1" dirty="0" smtClean="0">
                <a:latin typeface="Times New Roman"/>
                <a:cs typeface="Times New Roman"/>
              </a:rPr>
              <a:t>Graphs to be plotted by hand : no online work</a:t>
            </a:r>
            <a:endParaRPr sz="2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09905" y="1071546"/>
            <a:ext cx="11682095" cy="990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600"/>
              </a:spcBef>
            </a:pPr>
            <a:r>
              <a:rPr sz="3200" b="1" spc="-120" smtClean="0">
                <a:solidFill>
                  <a:srgbClr val="1F4E79"/>
                </a:solidFill>
                <a:latin typeface="Times New Roman"/>
                <a:cs typeface="Times New Roman"/>
              </a:rPr>
              <a:t>TA </a:t>
            </a:r>
            <a:r>
              <a:rPr sz="3200" b="1" dirty="0">
                <a:solidFill>
                  <a:srgbClr val="1F4E79"/>
                </a:solidFill>
                <a:latin typeface="Times New Roman"/>
                <a:cs typeface="Times New Roman"/>
              </a:rPr>
              <a:t>list </a:t>
            </a:r>
            <a:r>
              <a:rPr sz="3200" b="1" spc="-5" dirty="0">
                <a:solidFill>
                  <a:srgbClr val="1F4E79"/>
                </a:solidFill>
                <a:latin typeface="Times New Roman"/>
                <a:cs typeface="Times New Roman"/>
              </a:rPr>
              <a:t>DESE </a:t>
            </a:r>
            <a:r>
              <a:rPr sz="3200" b="1" dirty="0">
                <a:solidFill>
                  <a:srgbClr val="1F4E79"/>
                </a:solidFill>
                <a:latin typeface="Times New Roman"/>
                <a:cs typeface="Times New Roman"/>
              </a:rPr>
              <a:t>(autumn</a:t>
            </a:r>
            <a:r>
              <a:rPr sz="3200" b="1" spc="-130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3200" b="1" err="1" smtClean="0">
                <a:solidFill>
                  <a:srgbClr val="1F4E79"/>
                </a:solidFill>
                <a:latin typeface="Times New Roman"/>
                <a:cs typeface="Times New Roman"/>
              </a:rPr>
              <a:t>sem</a:t>
            </a:r>
            <a:r>
              <a:rPr lang="en-US" sz="3200" b="1" dirty="0" smtClean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3200" b="1" smtClean="0">
                <a:solidFill>
                  <a:srgbClr val="1F4E79"/>
                </a:solidFill>
                <a:latin typeface="Times New Roman"/>
                <a:cs typeface="Times New Roman"/>
              </a:rPr>
              <a:t>201</a:t>
            </a:r>
            <a:r>
              <a:rPr lang="en-US" sz="3200" b="1" dirty="0" smtClean="0">
                <a:solidFill>
                  <a:srgbClr val="1F4E79"/>
                </a:solidFill>
                <a:latin typeface="Times New Roman"/>
                <a:cs typeface="Times New Roman"/>
              </a:rPr>
              <a:t>8</a:t>
            </a:r>
            <a:r>
              <a:rPr sz="3200" b="1" smtClean="0">
                <a:solidFill>
                  <a:srgbClr val="1F4E79"/>
                </a:solidFill>
                <a:latin typeface="Times New Roman"/>
                <a:cs typeface="Times New Roman"/>
              </a:rPr>
              <a:t>)</a:t>
            </a:r>
            <a:endParaRPr sz="3200" dirty="0">
              <a:latin typeface="Times New Roman"/>
              <a:cs typeface="Times New Roman"/>
            </a:endParaRPr>
          </a:p>
          <a:p>
            <a:pPr marL="466090">
              <a:lnSpc>
                <a:spcPct val="100000"/>
              </a:lnSpc>
              <a:spcBef>
                <a:spcPts val="965"/>
              </a:spcBef>
              <a:tabLst>
                <a:tab pos="5991860" algn="l"/>
              </a:tabLst>
            </a:pPr>
            <a:r>
              <a:rPr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PhD students</a:t>
            </a:r>
            <a:r>
              <a:rPr sz="2000" b="1" dirty="0">
                <a:solidFill>
                  <a:srgbClr val="C00000"/>
                </a:solidFill>
                <a:latin typeface="Times New Roman"/>
                <a:cs typeface="Times New Roman"/>
              </a:rPr>
              <a:t>:</a:t>
            </a:r>
            <a:r>
              <a:rPr sz="2000" b="1">
                <a:solidFill>
                  <a:srgbClr val="C00000"/>
                </a:solidFill>
                <a:latin typeface="Times New Roman"/>
                <a:cs typeface="Times New Roman"/>
              </a:rPr>
              <a:t>	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5175" y="2000240"/>
            <a:ext cx="5716577" cy="27905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400" b="1" spc="5" dirty="0" err="1" smtClean="0">
                <a:latin typeface="Times New Roman"/>
                <a:cs typeface="Times New Roman"/>
              </a:rPr>
              <a:t>Ravindranadh</a:t>
            </a:r>
            <a:r>
              <a:rPr lang="en-US" sz="2400" b="1" spc="5" dirty="0" smtClean="0">
                <a:latin typeface="Times New Roman"/>
                <a:cs typeface="Times New Roman"/>
              </a:rPr>
              <a:t> V </a:t>
            </a:r>
            <a:r>
              <a:rPr sz="2400" b="1" smtClean="0">
                <a:latin typeface="Times New Roman"/>
                <a:cs typeface="Times New Roman"/>
              </a:rPr>
              <a:t>(</a:t>
            </a:r>
            <a:r>
              <a:rPr sz="2400" b="1" u="heavy" smtClean="0">
                <a:solidFill>
                  <a:srgbClr val="0462C1"/>
                </a:solidFill>
                <a:latin typeface="Times New Roman"/>
                <a:cs typeface="Times New Roman"/>
                <a:hlinkClick r:id="rId2"/>
              </a:rPr>
              <a:t>1</a:t>
            </a:r>
            <a:r>
              <a:rPr lang="en-US" sz="2400" b="1" u="heavy" dirty="0" smtClean="0">
                <a:solidFill>
                  <a:srgbClr val="0462C1"/>
                </a:solidFill>
                <a:latin typeface="Times New Roman"/>
                <a:cs typeface="Times New Roman"/>
                <a:hlinkClick r:id="rId2"/>
              </a:rPr>
              <a:t>7</a:t>
            </a:r>
            <a:r>
              <a:rPr sz="2400" b="1" u="heavy" smtClean="0">
                <a:solidFill>
                  <a:srgbClr val="0462C1"/>
                </a:solidFill>
                <a:latin typeface="Times New Roman"/>
                <a:cs typeface="Times New Roman"/>
                <a:hlinkClick r:id="rId2"/>
              </a:rPr>
              <a:t>41760</a:t>
            </a:r>
            <a:r>
              <a:rPr lang="en-US" sz="2400" b="1" u="heavy" dirty="0" smtClean="0">
                <a:solidFill>
                  <a:srgbClr val="0462C1"/>
                </a:solidFill>
                <a:latin typeface="Times New Roman"/>
                <a:cs typeface="Times New Roman"/>
                <a:hlinkClick r:id="rId2"/>
              </a:rPr>
              <a:t>1</a:t>
            </a:r>
            <a:r>
              <a:rPr sz="2400" b="1" u="heavy" smtClean="0">
                <a:solidFill>
                  <a:srgbClr val="0462C1"/>
                </a:solidFill>
                <a:latin typeface="Times New Roman"/>
                <a:cs typeface="Times New Roman"/>
                <a:hlinkClick r:id="rId2"/>
              </a:rPr>
              <a:t>1@iitb.ac.in</a:t>
            </a:r>
            <a:r>
              <a:rPr sz="2400" b="1" smtClean="0">
                <a:latin typeface="Times New Roman"/>
                <a:cs typeface="Times New Roman"/>
              </a:rPr>
              <a:t>)</a:t>
            </a:r>
            <a:endParaRPr sz="2400" smtClean="0">
              <a:latin typeface="Times New Roman"/>
              <a:cs typeface="Times New Roman"/>
            </a:endParaRPr>
          </a:p>
          <a:p>
            <a:pPr marL="1087438" indent="-817563">
              <a:lnSpc>
                <a:spcPct val="100000"/>
              </a:lnSpc>
              <a:spcBef>
                <a:spcPts val="1570"/>
              </a:spcBef>
              <a:tabLst>
                <a:tab pos="360363" algn="l"/>
                <a:tab pos="1087438" algn="l"/>
              </a:tabLst>
            </a:pPr>
            <a:r>
              <a:rPr lang="en-US" sz="2400" b="1" dirty="0" err="1" smtClean="0">
                <a:solidFill>
                  <a:srgbClr val="C00000"/>
                </a:solidFill>
                <a:latin typeface="Times New Roman"/>
                <a:cs typeface="Times New Roman"/>
              </a:rPr>
              <a:t>Mtech</a:t>
            </a:r>
            <a:r>
              <a:rPr sz="2400" b="1" spc="-75" smtClean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400" b="1" smtClean="0">
                <a:solidFill>
                  <a:srgbClr val="C00000"/>
                </a:solidFill>
                <a:latin typeface="Times New Roman"/>
                <a:cs typeface="Times New Roman"/>
              </a:rPr>
              <a:t>students:</a:t>
            </a:r>
            <a:endParaRPr sz="2400" smtClean="0">
              <a:latin typeface="Times New Roman"/>
              <a:cs typeface="Times New Roman"/>
            </a:endParaRPr>
          </a:p>
          <a:p>
            <a:pPr marL="360363" lvl="1" indent="-360363">
              <a:lnSpc>
                <a:spcPct val="100000"/>
              </a:lnSpc>
              <a:buFont typeface="Arial"/>
              <a:buChar char="•"/>
              <a:tabLst>
                <a:tab pos="360363" algn="l"/>
              </a:tabLst>
            </a:pPr>
            <a:r>
              <a:rPr lang="en-US" sz="2400" b="1" spc="-95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Akash</a:t>
            </a:r>
            <a:r>
              <a:rPr lang="en-US" sz="2400" b="1" spc="-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Harsh</a:t>
            </a:r>
            <a:r>
              <a:rPr sz="2400" b="1" spc="-95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u="sng" smtClean="0">
                <a:solidFill>
                  <a:srgbClr val="3616F6"/>
                </a:solidFill>
                <a:latin typeface="Times New Roman"/>
                <a:cs typeface="Times New Roman"/>
              </a:rPr>
              <a:t>(</a:t>
            </a:r>
            <a:r>
              <a:rPr lang="en-US" sz="2400" b="1" u="sng" dirty="0" smtClean="0">
                <a:solidFill>
                  <a:srgbClr val="3616F6"/>
                </a:solidFill>
                <a:latin typeface="Times New Roman"/>
                <a:cs typeface="Times New Roman"/>
                <a:hlinkClick r:id="rId3"/>
              </a:rPr>
              <a:t>173170007</a:t>
            </a:r>
            <a:r>
              <a:rPr sz="2400" b="1" u="heavy" smtClean="0">
                <a:solidFill>
                  <a:schemeClr val="accent1"/>
                </a:solidFill>
                <a:latin typeface="Times New Roman"/>
                <a:cs typeface="Times New Roman"/>
                <a:hlinkClick r:id="rId3"/>
              </a:rPr>
              <a:t>@</a:t>
            </a:r>
            <a:r>
              <a:rPr sz="2400" b="1" u="heavy" smtClean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iitb.ac.in</a:t>
            </a:r>
            <a:r>
              <a:rPr sz="2400" b="1" smtClean="0">
                <a:latin typeface="Times New Roman"/>
                <a:cs typeface="Times New Roman"/>
              </a:rPr>
              <a:t>)</a:t>
            </a:r>
            <a:endParaRPr lang="en-US" sz="2400" b="1" dirty="0" smtClean="0">
              <a:latin typeface="Times New Roman"/>
              <a:cs typeface="Times New Roman"/>
            </a:endParaRPr>
          </a:p>
          <a:p>
            <a:pPr marL="360363" lvl="1" indent="-360363">
              <a:buFont typeface="Arial"/>
              <a:buChar char="•"/>
              <a:tabLst>
                <a:tab pos="360363" algn="l"/>
              </a:tabLst>
            </a:pPr>
            <a:r>
              <a:rPr lang="en-US" sz="2400" b="1" spc="-95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Sumit</a:t>
            </a:r>
            <a:r>
              <a:rPr lang="en-US" sz="2400" b="1" spc="-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pc="-95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Shirbhate</a:t>
            </a:r>
            <a:r>
              <a:rPr lang="en-US" sz="2400" b="1" spc="-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smtClean="0">
                <a:solidFill>
                  <a:srgbClr val="3616F6"/>
                </a:solidFill>
                <a:latin typeface="Times New Roman"/>
                <a:cs typeface="Times New Roman"/>
              </a:rPr>
              <a:t>(</a:t>
            </a:r>
            <a:r>
              <a:rPr lang="en-US" sz="2400" b="1" u="sng" dirty="0" smtClean="0">
                <a:solidFill>
                  <a:srgbClr val="3616F6"/>
                </a:solidFill>
                <a:latin typeface="Times New Roman"/>
                <a:cs typeface="Times New Roman"/>
                <a:hlinkClick r:id="rId3"/>
              </a:rPr>
              <a:t>173170014</a:t>
            </a:r>
            <a:r>
              <a:rPr lang="en-US" sz="2400" b="1" u="heavy" dirty="0" smtClean="0">
                <a:solidFill>
                  <a:schemeClr val="accent1"/>
                </a:solidFill>
                <a:latin typeface="Times New Roman"/>
                <a:cs typeface="Times New Roman"/>
                <a:hlinkClick r:id="rId3"/>
              </a:rPr>
              <a:t>@</a:t>
            </a:r>
            <a:r>
              <a:rPr lang="en-US" sz="2400" b="1" u="heavy" dirty="0" smtClean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iitb.ac.in</a:t>
            </a:r>
            <a:r>
              <a:rPr lang="en-US" sz="2400" b="1" dirty="0" smtClean="0">
                <a:latin typeface="Times New Roman"/>
                <a:cs typeface="Times New Roman"/>
              </a:rPr>
              <a:t>)</a:t>
            </a:r>
          </a:p>
          <a:p>
            <a:pPr marL="360363" lvl="1" indent="-360363">
              <a:buFont typeface="Arial"/>
              <a:buChar char="•"/>
              <a:tabLst>
                <a:tab pos="360363" algn="l"/>
              </a:tabLst>
            </a:pPr>
            <a:r>
              <a:rPr lang="en-US" sz="2400" b="1" spc="-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Himalaya </a:t>
            </a:r>
            <a:r>
              <a:rPr lang="en-US" sz="2400" b="1" spc="-95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Bhavsar</a:t>
            </a:r>
            <a:r>
              <a:rPr lang="en-US" sz="2400" b="1" spc="-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smtClean="0">
                <a:solidFill>
                  <a:srgbClr val="3616F6"/>
                </a:solidFill>
                <a:latin typeface="Times New Roman"/>
                <a:cs typeface="Times New Roman"/>
              </a:rPr>
              <a:t>(</a:t>
            </a:r>
            <a:r>
              <a:rPr lang="en-US" sz="2400" b="1" u="sng" dirty="0" smtClean="0">
                <a:solidFill>
                  <a:srgbClr val="3616F6"/>
                </a:solidFill>
                <a:latin typeface="Times New Roman"/>
                <a:cs typeface="Times New Roman"/>
                <a:hlinkClick r:id="rId4"/>
              </a:rPr>
              <a:t>173170020</a:t>
            </a:r>
            <a:r>
              <a:rPr lang="en-US" sz="2400" b="1" u="heavy" dirty="0" smtClean="0">
                <a:solidFill>
                  <a:schemeClr val="accent1"/>
                </a:solidFill>
                <a:latin typeface="Times New Roman"/>
                <a:cs typeface="Times New Roman"/>
                <a:hlinkClick r:id="rId4"/>
              </a:rPr>
              <a:t>@</a:t>
            </a:r>
            <a:r>
              <a:rPr lang="en-US" sz="2400" b="1" u="heavy" dirty="0" smtClean="0">
                <a:solidFill>
                  <a:srgbClr val="0462C1"/>
                </a:solidFill>
                <a:latin typeface="Times New Roman"/>
                <a:cs typeface="Times New Roman"/>
                <a:hlinkClick r:id="rId4"/>
              </a:rPr>
              <a:t>iitb.ac.in</a:t>
            </a:r>
            <a:r>
              <a:rPr lang="en-US" sz="2400" b="1" dirty="0" smtClean="0">
                <a:latin typeface="Times New Roman"/>
                <a:cs typeface="Times New Roman"/>
              </a:rPr>
              <a:t>)</a:t>
            </a:r>
          </a:p>
          <a:p>
            <a:pPr marL="360363" lvl="1" indent="-360363">
              <a:tabLst>
                <a:tab pos="360363" algn="l"/>
              </a:tabLst>
            </a:pPr>
            <a:endParaRPr lang="en-US" sz="2400" b="1" dirty="0" smtClean="0">
              <a:latin typeface="Times New Roman"/>
              <a:cs typeface="Times New Roman"/>
            </a:endParaRPr>
          </a:p>
          <a:p>
            <a:pPr marL="1087755" lvl="1" indent="-342900">
              <a:lnSpc>
                <a:spcPct val="100000"/>
              </a:lnSpc>
              <a:tabLst>
                <a:tab pos="1087755" algn="l"/>
                <a:tab pos="1088390" algn="l"/>
              </a:tabLst>
            </a:pP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6712" y="4643446"/>
            <a:ext cx="6500858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Shivasubramanian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mtClean="0">
                <a:latin typeface="Times New Roman"/>
                <a:cs typeface="Times New Roman"/>
              </a:rPr>
              <a:t>(</a:t>
            </a:r>
            <a:r>
              <a:rPr sz="2400" b="1" u="heavy" smtClean="0">
                <a:solidFill>
                  <a:srgbClr val="0462C1"/>
                </a:solidFill>
                <a:latin typeface="Times New Roman"/>
                <a:cs typeface="Times New Roman"/>
                <a:hlinkClick r:id="rId5"/>
              </a:rPr>
              <a:t>1</a:t>
            </a:r>
            <a:r>
              <a:rPr lang="en-US" sz="2400" b="1" u="heavy" dirty="0" smtClean="0">
                <a:solidFill>
                  <a:srgbClr val="0462C1"/>
                </a:solidFill>
                <a:latin typeface="Times New Roman"/>
                <a:cs typeface="Times New Roman"/>
                <a:hlinkClick r:id="rId5"/>
              </a:rPr>
              <a:t>4d</a:t>
            </a:r>
            <a:r>
              <a:rPr sz="2400" b="1" u="heavy" smtClean="0">
                <a:solidFill>
                  <a:srgbClr val="0462C1"/>
                </a:solidFill>
                <a:latin typeface="Times New Roman"/>
                <a:cs typeface="Times New Roman"/>
                <a:hlinkClick r:id="rId5"/>
              </a:rPr>
              <a:t>1700</a:t>
            </a:r>
            <a:r>
              <a:rPr lang="en-US" sz="2400" b="1" u="heavy" dirty="0" smtClean="0">
                <a:solidFill>
                  <a:srgbClr val="0462C1"/>
                </a:solidFill>
                <a:latin typeface="Times New Roman"/>
                <a:cs typeface="Times New Roman"/>
                <a:hlinkClick r:id="rId5"/>
              </a:rPr>
              <a:t>30</a:t>
            </a:r>
            <a:r>
              <a:rPr sz="2400" b="1" u="heavy" smtClean="0">
                <a:solidFill>
                  <a:srgbClr val="0462C1"/>
                </a:solidFill>
                <a:latin typeface="Times New Roman"/>
                <a:cs typeface="Times New Roman"/>
                <a:hlinkClick r:id="rId5"/>
              </a:rPr>
              <a:t>@iitb.ac.in</a:t>
            </a:r>
            <a:r>
              <a:rPr sz="2400" b="1" smtClean="0">
                <a:latin typeface="Times New Roman"/>
                <a:cs typeface="Times New Roman"/>
              </a:rPr>
              <a:t>)</a:t>
            </a:r>
            <a:endParaRPr lang="en-US" sz="2400" b="1" dirty="0" smtClean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Akhil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latin typeface="Times New Roman"/>
                <a:cs typeface="Times New Roman"/>
              </a:rPr>
              <a:t>(</a:t>
            </a:r>
            <a:r>
              <a:rPr lang="en-US" sz="2400" b="1" u="heavy" dirty="0" smtClean="0">
                <a:solidFill>
                  <a:srgbClr val="0462C1"/>
                </a:solidFill>
                <a:latin typeface="Times New Roman"/>
                <a:cs typeface="Times New Roman"/>
                <a:hlinkClick r:id="rId5"/>
              </a:rPr>
              <a:t>14d170028@iitb.ac.in</a:t>
            </a:r>
            <a:r>
              <a:rPr lang="en-US" sz="2400" b="1" dirty="0" smtClean="0">
                <a:latin typeface="Times New Roman"/>
                <a:cs typeface="Times New Roman"/>
              </a:rPr>
              <a:t>)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2398" y="4214818"/>
            <a:ext cx="23666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66090">
              <a:lnSpc>
                <a:spcPct val="100000"/>
              </a:lnSpc>
              <a:spcBef>
                <a:spcPts val="965"/>
              </a:spcBef>
              <a:tabLst>
                <a:tab pos="5991860" algn="l"/>
              </a:tabLst>
            </a:pPr>
            <a:r>
              <a:rPr lang="en-US" sz="2400" b="1" spc="5" dirty="0" smtClean="0">
                <a:solidFill>
                  <a:srgbClr val="C00000"/>
                </a:solidFill>
                <a:latin typeface="Times New Roman"/>
                <a:cs typeface="Times New Roman"/>
              </a:rPr>
              <a:t>DD</a:t>
            </a:r>
            <a:r>
              <a:rPr lang="en-US" sz="2400" b="1" spc="-90" dirty="0" smtClean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lang="en-US" sz="2400" b="1" dirty="0" smtClean="0">
                <a:solidFill>
                  <a:srgbClr val="C00000"/>
                </a:solidFill>
                <a:latin typeface="Times New Roman"/>
                <a:cs typeface="Times New Roman"/>
              </a:rPr>
              <a:t>students: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2484" y="903859"/>
            <a:ext cx="10110470" cy="3707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9415" indent="-386715">
              <a:lnSpc>
                <a:spcPct val="100000"/>
              </a:lnSpc>
              <a:buClr>
                <a:srgbClr val="C00000"/>
              </a:buClr>
              <a:buSzPct val="71428"/>
              <a:buFont typeface="Wingdings"/>
              <a:buChar char=""/>
              <a:tabLst>
                <a:tab pos="399415" algn="l"/>
                <a:tab pos="40005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A birds eyeview (sneak </a:t>
            </a:r>
            <a:r>
              <a:rPr sz="2800" b="1" spc="-10" dirty="0">
                <a:latin typeface="Times New Roman"/>
                <a:cs typeface="Times New Roman"/>
              </a:rPr>
              <a:t>peek) </a:t>
            </a:r>
            <a:r>
              <a:rPr sz="2800" b="1" dirty="0">
                <a:latin typeface="Times New Roman"/>
                <a:cs typeface="Times New Roman"/>
              </a:rPr>
              <a:t>into </a:t>
            </a:r>
            <a:r>
              <a:rPr sz="2800" b="1" spc="-5" dirty="0">
                <a:latin typeface="Times New Roman"/>
                <a:cs typeface="Times New Roman"/>
              </a:rPr>
              <a:t>the </a:t>
            </a:r>
            <a:r>
              <a:rPr sz="2800" b="1" spc="-10" dirty="0">
                <a:latin typeface="Times New Roman"/>
                <a:cs typeface="Times New Roman"/>
              </a:rPr>
              <a:t>world </a:t>
            </a:r>
            <a:r>
              <a:rPr sz="2800" b="1" spc="-5" dirty="0">
                <a:latin typeface="Times New Roman"/>
                <a:cs typeface="Times New Roman"/>
              </a:rPr>
              <a:t>of electric</a:t>
            </a:r>
            <a:r>
              <a:rPr sz="2800" b="1" spc="4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machines</a:t>
            </a:r>
            <a:endParaRPr sz="2800" dirty="0">
              <a:latin typeface="Times New Roman"/>
              <a:cs typeface="Times New Roman"/>
            </a:endParaRPr>
          </a:p>
          <a:p>
            <a:pPr marL="399415" indent="-386715">
              <a:lnSpc>
                <a:spcPct val="100000"/>
              </a:lnSpc>
              <a:spcBef>
                <a:spcPts val="335"/>
              </a:spcBef>
              <a:buClr>
                <a:srgbClr val="C00000"/>
              </a:buClr>
              <a:buSzPct val="71428"/>
              <a:buFont typeface="Wingdings"/>
              <a:buChar char=""/>
              <a:tabLst>
                <a:tab pos="399415" algn="l"/>
                <a:tab pos="400050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A very vast </a:t>
            </a:r>
            <a:r>
              <a:rPr sz="2800" b="1" dirty="0">
                <a:latin typeface="Times New Roman"/>
                <a:cs typeface="Times New Roman"/>
              </a:rPr>
              <a:t>and </a:t>
            </a:r>
            <a:r>
              <a:rPr sz="2800" b="1" spc="-5" dirty="0">
                <a:latin typeface="Times New Roman"/>
                <a:cs typeface="Times New Roman"/>
              </a:rPr>
              <a:t>deep field ( few </a:t>
            </a:r>
            <a:r>
              <a:rPr lang="en-US" sz="2800" b="1" spc="-5" dirty="0" smtClean="0">
                <a:latin typeface="Times New Roman"/>
                <a:cs typeface="Times New Roman"/>
              </a:rPr>
              <a:t>expert </a:t>
            </a:r>
            <a:r>
              <a:rPr sz="2800" b="1" spc="-15" dirty="0" smtClean="0">
                <a:latin typeface="Times New Roman"/>
                <a:cs typeface="Times New Roman"/>
              </a:rPr>
              <a:t>researchers</a:t>
            </a:r>
            <a:r>
              <a:rPr sz="2800" b="1" spc="-5" dirty="0" smtClean="0">
                <a:latin typeface="Times New Roman"/>
                <a:cs typeface="Times New Roman"/>
              </a:rPr>
              <a:t>)</a:t>
            </a:r>
            <a:endParaRPr sz="2800" dirty="0">
              <a:latin typeface="Times New Roman"/>
              <a:cs typeface="Times New Roman"/>
            </a:endParaRPr>
          </a:p>
          <a:p>
            <a:pPr marL="419100" indent="-406400">
              <a:lnSpc>
                <a:spcPct val="100000"/>
              </a:lnSpc>
              <a:spcBef>
                <a:spcPts val="320"/>
              </a:spcBef>
              <a:buClr>
                <a:srgbClr val="C00000"/>
              </a:buClr>
              <a:buSzPct val="71428"/>
              <a:buFont typeface="Wingdings"/>
              <a:buChar char=""/>
              <a:tabLst>
                <a:tab pos="419100" algn="l"/>
                <a:tab pos="419734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Experiments : </a:t>
            </a:r>
            <a:r>
              <a:rPr sz="2800" b="1" dirty="0">
                <a:latin typeface="Times New Roman"/>
                <a:cs typeface="Times New Roman"/>
              </a:rPr>
              <a:t>hands on </a:t>
            </a:r>
            <a:r>
              <a:rPr sz="2800" b="1" spc="-5" dirty="0">
                <a:latin typeface="Times New Roman"/>
                <a:cs typeface="Times New Roman"/>
              </a:rPr>
              <a:t>experience </a:t>
            </a:r>
            <a:r>
              <a:rPr sz="2800" b="1" dirty="0">
                <a:latin typeface="Times New Roman"/>
                <a:cs typeface="Times New Roman"/>
              </a:rPr>
              <a:t>on </a:t>
            </a:r>
            <a:r>
              <a:rPr sz="2800" b="1" spc="-5" dirty="0">
                <a:latin typeface="Times New Roman"/>
                <a:cs typeface="Times New Roman"/>
              </a:rPr>
              <a:t>some commonly</a:t>
            </a:r>
            <a:r>
              <a:rPr sz="2800" b="1" spc="8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used</a:t>
            </a:r>
            <a:endParaRPr sz="2800" dirty="0">
              <a:latin typeface="Times New Roman"/>
              <a:cs typeface="Times New Roman"/>
            </a:endParaRPr>
          </a:p>
          <a:p>
            <a:pPr marL="457834">
              <a:lnSpc>
                <a:spcPct val="100000"/>
              </a:lnSpc>
              <a:spcBef>
                <a:spcPts val="320"/>
              </a:spcBef>
            </a:pPr>
            <a:r>
              <a:rPr sz="2800" b="1" spc="-5" dirty="0">
                <a:latin typeface="Times New Roman"/>
                <a:cs typeface="Times New Roman"/>
              </a:rPr>
              <a:t>electric</a:t>
            </a:r>
            <a:r>
              <a:rPr sz="2800" b="1" spc="-7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machines</a:t>
            </a:r>
            <a:endParaRPr sz="2800" dirty="0">
              <a:latin typeface="Times New Roman"/>
              <a:cs typeface="Times New Roman"/>
            </a:endParaRPr>
          </a:p>
          <a:p>
            <a:pPr marL="419100" indent="-406400">
              <a:lnSpc>
                <a:spcPct val="100000"/>
              </a:lnSpc>
              <a:spcBef>
                <a:spcPts val="340"/>
              </a:spcBef>
              <a:buClr>
                <a:srgbClr val="C00000"/>
              </a:buClr>
              <a:buSzPct val="71428"/>
              <a:buFont typeface="Wingdings"/>
              <a:buChar char=""/>
              <a:tabLst>
                <a:tab pos="419100" algn="l"/>
                <a:tab pos="419734" algn="l"/>
              </a:tabLst>
            </a:pPr>
            <a:r>
              <a:rPr sz="2800" b="1" dirty="0">
                <a:latin typeface="Times New Roman"/>
                <a:cs typeface="Times New Roman"/>
              </a:rPr>
              <a:t>Some </a:t>
            </a:r>
            <a:r>
              <a:rPr sz="2800" b="1" spc="-5" dirty="0">
                <a:latin typeface="Times New Roman"/>
                <a:cs typeface="Times New Roman"/>
              </a:rPr>
              <a:t>basics </a:t>
            </a:r>
            <a:r>
              <a:rPr sz="2800" b="1" dirty="0">
                <a:latin typeface="Times New Roman"/>
                <a:cs typeface="Times New Roman"/>
              </a:rPr>
              <a:t>of </a:t>
            </a:r>
            <a:r>
              <a:rPr sz="2800" b="1" spc="-5" dirty="0">
                <a:latin typeface="Times New Roman"/>
                <a:cs typeface="Times New Roman"/>
              </a:rPr>
              <a:t>machine </a:t>
            </a:r>
            <a:r>
              <a:rPr sz="2800" b="1" spc="-10" dirty="0">
                <a:latin typeface="Times New Roman"/>
                <a:cs typeface="Times New Roman"/>
              </a:rPr>
              <a:t>working</a:t>
            </a:r>
            <a:r>
              <a:rPr sz="2800" b="1" spc="7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principles</a:t>
            </a:r>
            <a:endParaRPr sz="2800" dirty="0">
              <a:latin typeface="Times New Roman"/>
              <a:cs typeface="Times New Roman"/>
            </a:endParaRPr>
          </a:p>
          <a:p>
            <a:pPr marL="419100" indent="-406400">
              <a:lnSpc>
                <a:spcPct val="100000"/>
              </a:lnSpc>
              <a:spcBef>
                <a:spcPts val="320"/>
              </a:spcBef>
              <a:buClr>
                <a:srgbClr val="C00000"/>
              </a:buClr>
              <a:buSzPct val="71428"/>
              <a:buFont typeface="Wingdings"/>
              <a:buChar char=""/>
              <a:tabLst>
                <a:tab pos="419100" algn="l"/>
                <a:tab pos="419734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Demos</a:t>
            </a:r>
            <a:endParaRPr sz="2800" dirty="0">
              <a:latin typeface="Times New Roman"/>
              <a:cs typeface="Times New Roman"/>
            </a:endParaRPr>
          </a:p>
          <a:p>
            <a:pPr marL="419100" indent="-406400">
              <a:lnSpc>
                <a:spcPct val="100000"/>
              </a:lnSpc>
              <a:spcBef>
                <a:spcPts val="320"/>
              </a:spcBef>
              <a:buClr>
                <a:srgbClr val="C00000"/>
              </a:buClr>
              <a:buSzPct val="71428"/>
              <a:buFont typeface="Wingdings"/>
              <a:buChar char=""/>
              <a:tabLst>
                <a:tab pos="419100" algn="l"/>
                <a:tab pos="419734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Learning to </a:t>
            </a:r>
            <a:r>
              <a:rPr sz="2800" b="1" spc="-10" dirty="0">
                <a:latin typeface="Times New Roman"/>
                <a:cs typeface="Times New Roman"/>
              </a:rPr>
              <a:t>write proper </a:t>
            </a:r>
            <a:r>
              <a:rPr sz="2800" b="1" spc="-5" dirty="0">
                <a:latin typeface="Times New Roman"/>
                <a:cs typeface="Times New Roman"/>
              </a:rPr>
              <a:t>technical</a:t>
            </a:r>
            <a:r>
              <a:rPr sz="2800" b="1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reports!</a:t>
            </a:r>
            <a:endParaRPr sz="2800" dirty="0">
              <a:latin typeface="Times New Roman"/>
              <a:cs typeface="Times New Roman"/>
            </a:endParaRPr>
          </a:p>
          <a:p>
            <a:pPr marL="419100" indent="-406400">
              <a:lnSpc>
                <a:spcPct val="100000"/>
              </a:lnSpc>
              <a:spcBef>
                <a:spcPts val="335"/>
              </a:spcBef>
              <a:buClr>
                <a:srgbClr val="C00000"/>
              </a:buClr>
              <a:buSzPct val="71428"/>
              <a:buFont typeface="Wingdings"/>
              <a:buChar char=""/>
              <a:tabLst>
                <a:tab pos="419100" algn="l"/>
                <a:tab pos="419734" algn="l"/>
              </a:tabLst>
            </a:pPr>
            <a:r>
              <a:rPr sz="2800" b="1" spc="-5" dirty="0">
                <a:latin typeface="Times New Roman"/>
                <a:cs typeface="Times New Roman"/>
              </a:rPr>
              <a:t>Learning punctuality </a:t>
            </a:r>
            <a:r>
              <a:rPr sz="2800" b="1" dirty="0">
                <a:latin typeface="Times New Roman"/>
                <a:cs typeface="Times New Roman"/>
              </a:rPr>
              <a:t>and </a:t>
            </a:r>
            <a:r>
              <a:rPr sz="2800" b="1" spc="-5" dirty="0">
                <a:latin typeface="Times New Roman"/>
                <a:cs typeface="Times New Roman"/>
              </a:rPr>
              <a:t>safety</a:t>
            </a:r>
            <a:r>
              <a:rPr sz="2800" b="1" spc="7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practices!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30930" y="5570524"/>
            <a:ext cx="3321939" cy="5745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10609" y="0"/>
            <a:ext cx="2971165" cy="548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What to</a:t>
            </a:r>
            <a:r>
              <a:rPr spc="-40" dirty="0"/>
              <a:t> </a:t>
            </a:r>
            <a:r>
              <a:rPr spc="-5" dirty="0"/>
              <a:t>expect</a:t>
            </a:r>
          </a:p>
        </p:txBody>
      </p:sp>
      <p:sp>
        <p:nvSpPr>
          <p:cNvPr id="5" name="object 5"/>
          <p:cNvSpPr/>
          <p:nvPr/>
        </p:nvSpPr>
        <p:spPr>
          <a:xfrm>
            <a:off x="8555735" y="2759963"/>
            <a:ext cx="2750820" cy="33131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7304" y="697991"/>
            <a:ext cx="6067044" cy="548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80970" y="0"/>
            <a:ext cx="6829425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Introduction: Indian power</a:t>
            </a:r>
            <a:r>
              <a:rPr spc="-80" dirty="0"/>
              <a:t> </a:t>
            </a:r>
            <a:r>
              <a:rPr spc="-5" dirty="0"/>
              <a:t>system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97667" y="697991"/>
            <a:ext cx="50292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Managed by POSCO (Power System  Operation Corporation Ltd)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National Load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Despatch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Centre (NLDC)  (based in New Delhi)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Five Regional Load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Despatch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Centres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(Northern,  Eastern,  Western,  Southern and North eastern)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 regions interconnected (synchronized)!!!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Three phase power in India:  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en-US" sz="20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415V (l-l) </a:t>
            </a:r>
            <a:r>
              <a:rPr lang="en-US" sz="2000" b="1" u="sng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</a:t>
            </a:r>
            <a:r>
              <a:rPr lang="en-US" sz="20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50Hz supply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Single phase supply in India:  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en-US" sz="20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240V (l-n) </a:t>
            </a:r>
            <a:r>
              <a:rPr lang="en-US" sz="2000" b="1" u="sng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</a:t>
            </a:r>
            <a:r>
              <a:rPr lang="en-US" sz="20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50Hz supply</a:t>
            </a:r>
          </a:p>
          <a:p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838200" y="6184391"/>
            <a:ext cx="519950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Typical AC transmission and distribution system in India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386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9016"/>
            <a:ext cx="4690872" cy="3648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44340" y="2266188"/>
            <a:ext cx="4440936" cy="30617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92440" y="734568"/>
            <a:ext cx="3782567" cy="32369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343" y="3872483"/>
            <a:ext cx="4579620" cy="29855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82711" y="3639311"/>
            <a:ext cx="3892296" cy="32186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41259" y="3514725"/>
            <a:ext cx="2213013" cy="33604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565775" y="5060569"/>
            <a:ext cx="1160145" cy="286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1F4E79"/>
                </a:solidFill>
                <a:latin typeface="Times New Roman"/>
                <a:cs typeface="Times New Roman"/>
              </a:rPr>
              <a:t>Transformer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952230" y="3233166"/>
            <a:ext cx="1974669" cy="5589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07476" y="6106642"/>
            <a:ext cx="2855499" cy="6820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368423" y="0"/>
            <a:ext cx="6462395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IITB: </a:t>
            </a:r>
            <a:r>
              <a:rPr spc="-20" dirty="0"/>
              <a:t>From </a:t>
            </a:r>
            <a:r>
              <a:rPr spc="-5" dirty="0"/>
              <a:t>the pages </a:t>
            </a:r>
            <a:r>
              <a:rPr dirty="0"/>
              <a:t>of</a:t>
            </a:r>
            <a:r>
              <a:rPr spc="45" dirty="0"/>
              <a:t> </a:t>
            </a:r>
            <a:r>
              <a:rPr spc="-25" dirty="0"/>
              <a:t>history..</a:t>
            </a:r>
          </a:p>
        </p:txBody>
      </p:sp>
      <p:sp>
        <p:nvSpPr>
          <p:cNvPr id="13" name="TextBox 12"/>
          <p:cNvSpPr txBox="1"/>
          <p:nvPr/>
        </p:nvSpPr>
        <p:spPr>
          <a:xfrm rot="21126572">
            <a:off x="2078845" y="6604044"/>
            <a:ext cx="825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tarter</a:t>
            </a:r>
            <a:endParaRPr lang="en-US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38876" y="5929330"/>
            <a:ext cx="4857784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59000" marR="5080" indent="-1876425">
              <a:lnSpc>
                <a:spcPct val="100000"/>
              </a:lnSpc>
            </a:pPr>
            <a:r>
              <a:rPr sz="2000" b="1" spc="-5" dirty="0">
                <a:solidFill>
                  <a:srgbClr val="F1F1F1"/>
                </a:solidFill>
                <a:latin typeface="Times New Roman"/>
                <a:cs typeface="Times New Roman"/>
              </a:rPr>
              <a:t>Slides </a:t>
            </a:r>
            <a:r>
              <a:rPr sz="2000" b="1" spc="-10" dirty="0">
                <a:solidFill>
                  <a:srgbClr val="F1F1F1"/>
                </a:solidFill>
                <a:latin typeface="Times New Roman"/>
                <a:cs typeface="Times New Roman"/>
              </a:rPr>
              <a:t>prepared </a:t>
            </a:r>
            <a:r>
              <a:rPr sz="2000" b="1">
                <a:solidFill>
                  <a:srgbClr val="F1F1F1"/>
                </a:solidFill>
                <a:latin typeface="Times New Roman"/>
                <a:cs typeface="Times New Roman"/>
              </a:rPr>
              <a:t>by </a:t>
            </a:r>
            <a:r>
              <a:rPr sz="2000" b="1" spc="-10" smtClean="0">
                <a:solidFill>
                  <a:srgbClr val="F1F1F1"/>
                </a:solidFill>
                <a:latin typeface="Times New Roman"/>
                <a:cs typeface="Times New Roman"/>
              </a:rPr>
              <a:t>:</a:t>
            </a:r>
            <a:r>
              <a:rPr lang="en-US" sz="2000" b="1" spc="-10" dirty="0" err="1" smtClean="0">
                <a:solidFill>
                  <a:srgbClr val="F1F1F1"/>
                </a:solidFill>
                <a:latin typeface="Times New Roman"/>
                <a:cs typeface="Times New Roman"/>
              </a:rPr>
              <a:t>Ravindranadh</a:t>
            </a:r>
            <a:r>
              <a:rPr lang="en-US" sz="2000" b="1" spc="-10" dirty="0" smtClean="0">
                <a:solidFill>
                  <a:srgbClr val="F1F1F1"/>
                </a:solidFill>
                <a:latin typeface="Times New Roman"/>
                <a:cs typeface="Times New Roman"/>
              </a:rPr>
              <a:t> V</a:t>
            </a:r>
            <a:r>
              <a:rPr sz="2000" b="1" smtClean="0">
                <a:solidFill>
                  <a:srgbClr val="F1F1F1"/>
                </a:solidFill>
                <a:latin typeface="Times New Roman"/>
                <a:cs typeface="Times New Roman"/>
              </a:rPr>
              <a:t>  </a:t>
            </a:r>
            <a:r>
              <a:rPr lang="en-US" sz="2000" b="1" dirty="0" smtClean="0">
                <a:solidFill>
                  <a:srgbClr val="F1F1F1"/>
                </a:solidFill>
                <a:latin typeface="Times New Roman"/>
                <a:cs typeface="Times New Roman"/>
              </a:rPr>
              <a:t>    </a:t>
            </a:r>
            <a:r>
              <a:rPr sz="2000" b="1" smtClean="0">
                <a:solidFill>
                  <a:srgbClr val="F1F1F1"/>
                </a:solidFill>
                <a:latin typeface="Times New Roman"/>
                <a:cs typeface="Times New Roman"/>
                <a:hlinkClick r:id="rId2"/>
              </a:rPr>
              <a:t>1</a:t>
            </a:r>
            <a:r>
              <a:rPr lang="en-US" sz="2000" b="1" dirty="0" smtClean="0">
                <a:solidFill>
                  <a:srgbClr val="F1F1F1"/>
                </a:solidFill>
                <a:latin typeface="Times New Roman"/>
                <a:cs typeface="Times New Roman"/>
                <a:hlinkClick r:id="rId2"/>
              </a:rPr>
              <a:t>74</a:t>
            </a:r>
            <a:r>
              <a:rPr sz="2000" b="1" smtClean="0">
                <a:solidFill>
                  <a:srgbClr val="F1F1F1"/>
                </a:solidFill>
                <a:latin typeface="Times New Roman"/>
                <a:cs typeface="Times New Roman"/>
                <a:hlinkClick r:id="rId2"/>
              </a:rPr>
              <a:t>17</a:t>
            </a:r>
            <a:r>
              <a:rPr lang="en-US" sz="2000" b="1" dirty="0" smtClean="0">
                <a:solidFill>
                  <a:srgbClr val="F1F1F1"/>
                </a:solidFill>
                <a:latin typeface="Times New Roman"/>
                <a:cs typeface="Times New Roman"/>
                <a:hlinkClick r:id="rId2"/>
              </a:rPr>
              <a:t>6</a:t>
            </a:r>
            <a:r>
              <a:rPr sz="2000" b="1" smtClean="0">
                <a:solidFill>
                  <a:srgbClr val="F1F1F1"/>
                </a:solidFill>
                <a:latin typeface="Times New Roman"/>
                <a:cs typeface="Times New Roman"/>
                <a:hlinkClick r:id="rId2"/>
              </a:rPr>
              <a:t>0</a:t>
            </a:r>
            <a:r>
              <a:rPr lang="en-US" sz="2000" b="1" dirty="0" smtClean="0">
                <a:solidFill>
                  <a:srgbClr val="F1F1F1"/>
                </a:solidFill>
                <a:latin typeface="Times New Roman"/>
                <a:cs typeface="Times New Roman"/>
                <a:hlinkClick r:id="rId2"/>
              </a:rPr>
              <a:t>11</a:t>
            </a:r>
            <a:r>
              <a:rPr sz="2000" b="1" smtClean="0">
                <a:solidFill>
                  <a:srgbClr val="F1F1F1"/>
                </a:solidFill>
                <a:latin typeface="Times New Roman"/>
                <a:cs typeface="Times New Roman"/>
                <a:hlinkClick r:id="rId2"/>
              </a:rPr>
              <a:t>@iitb.ac.in</a:t>
            </a:r>
            <a:endParaRPr sz="2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45807" y="3300984"/>
            <a:ext cx="4622292" cy="2602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05206" y="6074664"/>
            <a:ext cx="11430000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Times New Roman"/>
                <a:cs typeface="Times New Roman"/>
              </a:rPr>
              <a:t>Machines, like any </a:t>
            </a:r>
            <a:r>
              <a:rPr sz="2400" b="1" spc="-5" dirty="0">
                <a:latin typeface="Times New Roman"/>
                <a:cs typeface="Times New Roman"/>
              </a:rPr>
              <a:t>engineered </a:t>
            </a:r>
            <a:r>
              <a:rPr sz="2400" b="1" dirty="0">
                <a:latin typeface="Times New Roman"/>
                <a:cs typeface="Times New Roman"/>
              </a:rPr>
              <a:t>system </a:t>
            </a:r>
            <a:r>
              <a:rPr sz="2400" b="1" spc="-5" dirty="0">
                <a:latin typeface="Times New Roman"/>
                <a:cs typeface="Times New Roman"/>
              </a:rPr>
              <a:t>needs </a:t>
            </a:r>
            <a:r>
              <a:rPr sz="2400" b="1" dirty="0">
                <a:latin typeface="Times New Roman"/>
                <a:cs typeface="Times New Roman"/>
              </a:rPr>
              <a:t>to </a:t>
            </a:r>
            <a:r>
              <a:rPr sz="2400" b="1" spc="-5" dirty="0">
                <a:latin typeface="Times New Roman"/>
                <a:cs typeface="Times New Roman"/>
              </a:rPr>
              <a:t>be controlled: </a:t>
            </a:r>
            <a:r>
              <a:rPr sz="2400" b="1" dirty="0">
                <a:solidFill>
                  <a:srgbClr val="C00000"/>
                </a:solidFill>
                <a:latin typeface="Times New Roman"/>
                <a:cs typeface="Times New Roman"/>
              </a:rPr>
              <a:t>POWER</a:t>
            </a:r>
            <a:r>
              <a:rPr sz="2400" b="1" spc="-7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ELECTRONICS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8327" y="976883"/>
            <a:ext cx="5504688" cy="37139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4676" y="67817"/>
            <a:ext cx="4271645" cy="882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22070" marR="5080" indent="-1310005">
              <a:lnSpc>
                <a:spcPts val="3460"/>
              </a:lnSpc>
            </a:pPr>
            <a:r>
              <a:rPr sz="3200" dirty="0"/>
              <a:t>Classification of</a:t>
            </a:r>
            <a:r>
              <a:rPr sz="3200" spc="-100" dirty="0"/>
              <a:t> </a:t>
            </a:r>
            <a:r>
              <a:rPr sz="3200" dirty="0"/>
              <a:t>Electric  machines</a:t>
            </a:r>
            <a:endParaRPr sz="3200"/>
          </a:p>
        </p:txBody>
      </p:sp>
      <p:sp>
        <p:nvSpPr>
          <p:cNvPr id="6" name="object 6"/>
          <p:cNvSpPr txBox="1"/>
          <p:nvPr/>
        </p:nvSpPr>
        <p:spPr>
          <a:xfrm>
            <a:off x="6456426" y="2220976"/>
            <a:ext cx="5243195" cy="9378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650"/>
              </a:lnSpc>
            </a:pPr>
            <a:r>
              <a:rPr sz="3200" b="1" dirty="0">
                <a:solidFill>
                  <a:srgbClr val="2D75B6"/>
                </a:solidFill>
                <a:latin typeface="Times New Roman"/>
                <a:cs typeface="Times New Roman"/>
              </a:rPr>
              <a:t>Schematic of an Electric</a:t>
            </a:r>
            <a:r>
              <a:rPr sz="3200" b="1" spc="-90" dirty="0">
                <a:solidFill>
                  <a:srgbClr val="2D75B6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2D75B6"/>
                </a:solidFill>
                <a:latin typeface="Times New Roman"/>
                <a:cs typeface="Times New Roman"/>
              </a:rPr>
              <a:t>drive</a:t>
            </a:r>
            <a:endParaRPr sz="3200">
              <a:latin typeface="Times New Roman"/>
              <a:cs typeface="Times New Roman"/>
            </a:endParaRPr>
          </a:p>
          <a:p>
            <a:pPr algn="ctr">
              <a:lnSpc>
                <a:spcPts val="3650"/>
              </a:lnSpc>
            </a:pPr>
            <a:r>
              <a:rPr sz="3200" b="1" dirty="0">
                <a:solidFill>
                  <a:srgbClr val="2D75B6"/>
                </a:solidFill>
                <a:latin typeface="Times New Roman"/>
                <a:cs typeface="Times New Roman"/>
              </a:rPr>
              <a:t>system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38600" y="304800"/>
            <a:ext cx="4271645" cy="456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22070" marR="5080" indent="-1310005">
              <a:lnSpc>
                <a:spcPts val="3460"/>
              </a:lnSpc>
            </a:pPr>
            <a:r>
              <a:rPr lang="en-US" sz="4000" dirty="0" smtClean="0"/>
              <a:t>Some Applications</a:t>
            </a:r>
            <a:endParaRPr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535622" y="914400"/>
            <a:ext cx="112776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Power generation, transmission and distribution.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Pumping, fans, blowers, compressors in AC &amp; refrigerators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Machine tools, hoists cranes, lifts.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Industry applications like in rolling, centrifuges, belt drives, 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precise positioning and control systems etc.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Day-day applications: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windshield wipers and washers, to raise and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lower windows,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 power steering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 cars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printers, 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xerox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machines, CD-DVD drivers, cameras, high-speed tape readers, XY recorders</a:t>
            </a:r>
          </a:p>
          <a:p>
            <a:r>
              <a:rPr lang="en-US" sz="28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Trending: </a:t>
            </a: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Renewables, MAGLEV, Electric vehicles</a:t>
            </a:r>
          </a:p>
        </p:txBody>
      </p:sp>
    </p:spTree>
    <p:extLst>
      <p:ext uri="{BB962C8B-B14F-4D97-AF65-F5344CB8AC3E}">
        <p14:creationId xmlns="" xmlns:p14="http://schemas.microsoft.com/office/powerpoint/2010/main" val="97383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1026" rIns="0" bIns="0" rtlCol="0">
            <a:spAutoFit/>
          </a:bodyPr>
          <a:lstStyle/>
          <a:p>
            <a:pPr marL="2315210">
              <a:lnSpc>
                <a:spcPct val="100000"/>
              </a:lnSpc>
            </a:pPr>
            <a:r>
              <a:rPr sz="4000" spc="-5" dirty="0"/>
              <a:t>Special Electric</a:t>
            </a:r>
            <a:r>
              <a:rPr sz="4000" spc="-10" dirty="0"/>
              <a:t> </a:t>
            </a:r>
            <a:r>
              <a:rPr sz="4000" spc="-5" dirty="0"/>
              <a:t>machines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1066799" y="977825"/>
            <a:ext cx="10058400" cy="51706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5160" indent="-424180">
              <a:lnSpc>
                <a:spcPct val="100000"/>
              </a:lnSpc>
              <a:buFont typeface="Wingdings"/>
              <a:buChar char=""/>
              <a:tabLst>
                <a:tab pos="645160" algn="l"/>
              </a:tabLst>
            </a:pPr>
            <a:r>
              <a:rPr lang="en-US" sz="2800" b="1" dirty="0" smtClean="0">
                <a:latin typeface="Times New Roman"/>
                <a:cs typeface="Times New Roman"/>
              </a:rPr>
              <a:t> </a:t>
            </a:r>
            <a:r>
              <a:rPr sz="2800" b="1" dirty="0" smtClean="0">
                <a:latin typeface="Times New Roman"/>
                <a:cs typeface="Times New Roman"/>
              </a:rPr>
              <a:t>Brushless </a:t>
            </a:r>
            <a:r>
              <a:rPr sz="2800" b="1" spc="-10" dirty="0">
                <a:latin typeface="Times New Roman"/>
                <a:cs typeface="Times New Roman"/>
              </a:rPr>
              <a:t>dc </a:t>
            </a:r>
            <a:r>
              <a:rPr sz="2800" b="1" dirty="0">
                <a:latin typeface="Times New Roman"/>
                <a:cs typeface="Times New Roman"/>
              </a:rPr>
              <a:t>(BLDC)</a:t>
            </a:r>
            <a:r>
              <a:rPr sz="2800" b="1" spc="-45" dirty="0">
                <a:latin typeface="Times New Roman"/>
                <a:cs typeface="Times New Roman"/>
              </a:rPr>
              <a:t> </a:t>
            </a:r>
            <a:r>
              <a:rPr sz="2800" b="1" dirty="0" smtClean="0">
                <a:latin typeface="Times New Roman"/>
                <a:cs typeface="Times New Roman"/>
              </a:rPr>
              <a:t>motors</a:t>
            </a:r>
            <a:endParaRPr lang="en-US" sz="2800" b="1" dirty="0" smtClean="0">
              <a:latin typeface="Times New Roman"/>
              <a:cs typeface="Times New Roman"/>
            </a:endParaRPr>
          </a:p>
          <a:p>
            <a:pPr marL="645160" indent="-424180">
              <a:lnSpc>
                <a:spcPct val="100000"/>
              </a:lnSpc>
              <a:buFont typeface="Wingdings"/>
              <a:buChar char=""/>
              <a:tabLst>
                <a:tab pos="645160" algn="l"/>
              </a:tabLst>
            </a:pPr>
            <a:r>
              <a:rPr lang="en-US" sz="2800" b="1" dirty="0" smtClean="0">
                <a:latin typeface="Times New Roman"/>
                <a:cs typeface="Times New Roman"/>
              </a:rPr>
              <a:t> Permanent magnet dc (PMDC) motors</a:t>
            </a:r>
            <a:endParaRPr 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45160" indent="-424180">
              <a:lnSpc>
                <a:spcPct val="100000"/>
              </a:lnSpc>
              <a:buFont typeface="Wingdings"/>
              <a:buChar char=""/>
              <a:tabLst>
                <a:tab pos="645160" algn="l"/>
              </a:tabLst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Servomotors</a:t>
            </a:r>
          </a:p>
          <a:p>
            <a:pPr marL="645160" indent="-424180">
              <a:lnSpc>
                <a:spcPct val="100000"/>
              </a:lnSpc>
              <a:buFont typeface="Wingdings"/>
              <a:buChar char=""/>
              <a:tabLst>
                <a:tab pos="645160" algn="l"/>
              </a:tabLst>
            </a:pPr>
            <a:r>
              <a:rPr lang="en-US" sz="2800" b="1" dirty="0" smtClean="0">
                <a:latin typeface="Times New Roman"/>
                <a:cs typeface="Times New Roman"/>
              </a:rPr>
              <a:t> </a:t>
            </a:r>
            <a:r>
              <a:rPr sz="2800" b="1" dirty="0" smtClean="0">
                <a:latin typeface="Times New Roman"/>
                <a:cs typeface="Times New Roman"/>
              </a:rPr>
              <a:t>Stepper</a:t>
            </a:r>
            <a:r>
              <a:rPr sz="2800" b="1" spc="-150" dirty="0" smtClean="0">
                <a:latin typeface="Times New Roman"/>
                <a:cs typeface="Times New Roman"/>
              </a:rPr>
              <a:t> </a:t>
            </a:r>
            <a:r>
              <a:rPr sz="2800" b="1" dirty="0" smtClean="0">
                <a:latin typeface="Times New Roman"/>
                <a:cs typeface="Times New Roman"/>
              </a:rPr>
              <a:t>motors</a:t>
            </a:r>
            <a:endParaRPr lang="en-US" sz="2800" dirty="0">
              <a:latin typeface="Times New Roman"/>
              <a:cs typeface="Times New Roman"/>
            </a:endParaRPr>
          </a:p>
          <a:p>
            <a:pPr marL="645160" indent="-424180">
              <a:lnSpc>
                <a:spcPct val="100000"/>
              </a:lnSpc>
              <a:buFont typeface="Wingdings"/>
              <a:buChar char=""/>
              <a:tabLst>
                <a:tab pos="645160" algn="l"/>
              </a:tabLst>
            </a:pPr>
            <a:r>
              <a:rPr lang="en-US" sz="2800" b="1" dirty="0">
                <a:latin typeface="Times New Roman"/>
                <a:cs typeface="Times New Roman"/>
              </a:rPr>
              <a:t> </a:t>
            </a:r>
            <a:r>
              <a:rPr sz="2800" b="1" dirty="0" smtClean="0">
                <a:latin typeface="Times New Roman"/>
                <a:cs typeface="Times New Roman"/>
              </a:rPr>
              <a:t>Switched </a:t>
            </a:r>
            <a:r>
              <a:rPr sz="2800" b="1" spc="-5" dirty="0">
                <a:latin typeface="Times New Roman"/>
                <a:cs typeface="Times New Roman"/>
              </a:rPr>
              <a:t>reluctance</a:t>
            </a:r>
            <a:r>
              <a:rPr sz="2800" b="1" spc="-110" dirty="0">
                <a:latin typeface="Times New Roman"/>
                <a:cs typeface="Times New Roman"/>
              </a:rPr>
              <a:t> </a:t>
            </a:r>
            <a:r>
              <a:rPr sz="2800" b="1" dirty="0" smtClean="0">
                <a:latin typeface="Times New Roman"/>
                <a:cs typeface="Times New Roman"/>
              </a:rPr>
              <a:t>motors</a:t>
            </a:r>
            <a:r>
              <a:rPr lang="en-US" sz="2800" b="1" dirty="0" smtClean="0">
                <a:latin typeface="Times New Roman"/>
                <a:cs typeface="Times New Roman"/>
              </a:rPr>
              <a:t> (SRM)</a:t>
            </a:r>
            <a:endParaRPr lang="en-US" sz="2800" dirty="0">
              <a:latin typeface="Times New Roman"/>
              <a:cs typeface="Times New Roman"/>
            </a:endParaRPr>
          </a:p>
          <a:p>
            <a:pPr marL="645160" indent="-424180">
              <a:lnSpc>
                <a:spcPct val="100000"/>
              </a:lnSpc>
              <a:buFont typeface="Wingdings"/>
              <a:buChar char=""/>
              <a:tabLst>
                <a:tab pos="645160" algn="l"/>
              </a:tabLst>
            </a:pPr>
            <a:r>
              <a:rPr lang="en-US" sz="2800" b="1" dirty="0" smtClean="0">
                <a:latin typeface="Times New Roman"/>
                <a:cs typeface="Times New Roman"/>
              </a:rPr>
              <a:t> </a:t>
            </a:r>
            <a:r>
              <a:rPr sz="2800" b="1" dirty="0" smtClean="0">
                <a:latin typeface="Times New Roman"/>
                <a:cs typeface="Times New Roman"/>
              </a:rPr>
              <a:t>Universal</a:t>
            </a:r>
            <a:r>
              <a:rPr sz="2800" b="1" spc="-95" dirty="0" smtClean="0">
                <a:latin typeface="Times New Roman"/>
                <a:cs typeface="Times New Roman"/>
              </a:rPr>
              <a:t> </a:t>
            </a:r>
            <a:r>
              <a:rPr sz="2800" b="1" dirty="0" smtClean="0">
                <a:latin typeface="Times New Roman"/>
                <a:cs typeface="Times New Roman"/>
              </a:rPr>
              <a:t>motor</a:t>
            </a:r>
            <a:endParaRPr lang="en-US" sz="2800" dirty="0">
              <a:latin typeface="Times New Roman"/>
              <a:cs typeface="Times New Roman"/>
            </a:endParaRPr>
          </a:p>
          <a:p>
            <a:pPr marL="645160" indent="-424180">
              <a:lnSpc>
                <a:spcPct val="100000"/>
              </a:lnSpc>
              <a:buFont typeface="Wingdings"/>
              <a:buChar char=""/>
              <a:tabLst>
                <a:tab pos="645160" algn="l"/>
              </a:tabLst>
            </a:pPr>
            <a:r>
              <a:rPr lang="en-US" sz="2800" b="1" dirty="0" smtClean="0">
                <a:latin typeface="Times New Roman"/>
                <a:cs typeface="Times New Roman"/>
              </a:rPr>
              <a:t> </a:t>
            </a:r>
            <a:r>
              <a:rPr sz="2800" b="1" dirty="0" smtClean="0">
                <a:latin typeface="Times New Roman"/>
                <a:cs typeface="Times New Roman"/>
              </a:rPr>
              <a:t>Linear </a:t>
            </a:r>
            <a:r>
              <a:rPr sz="2800" b="1" dirty="0">
                <a:latin typeface="Times New Roman"/>
                <a:cs typeface="Times New Roman"/>
              </a:rPr>
              <a:t>induction </a:t>
            </a:r>
            <a:r>
              <a:rPr sz="2800" b="1" dirty="0" smtClean="0">
                <a:latin typeface="Times New Roman"/>
                <a:cs typeface="Times New Roman"/>
              </a:rPr>
              <a:t>motor</a:t>
            </a:r>
            <a:r>
              <a:rPr sz="2800" b="1" spc="-180" dirty="0" smtClean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(</a:t>
            </a:r>
            <a:r>
              <a:rPr sz="2800" b="1" dirty="0" smtClean="0">
                <a:latin typeface="Times New Roman"/>
                <a:cs typeface="Times New Roman"/>
              </a:rPr>
              <a:t>LIM)</a:t>
            </a:r>
            <a:endParaRPr lang="en-US" sz="2800" b="1" dirty="0">
              <a:latin typeface="Times New Roman"/>
              <a:cs typeface="Times New Roman"/>
            </a:endParaRPr>
          </a:p>
          <a:p>
            <a:pPr marL="645160" indent="-424180">
              <a:lnSpc>
                <a:spcPct val="100000"/>
              </a:lnSpc>
              <a:buFont typeface="Wingdings"/>
              <a:buChar char=""/>
              <a:tabLst>
                <a:tab pos="645160" algn="l"/>
              </a:tabLst>
            </a:pPr>
            <a:r>
              <a:rPr lang="en-US" sz="2800" b="1" dirty="0" smtClean="0">
                <a:latin typeface="Times New Roman"/>
                <a:cs typeface="Times New Roman"/>
              </a:rPr>
              <a:t> Linear synchronous </a:t>
            </a:r>
            <a:r>
              <a:rPr lang="en-US" sz="2800" b="1" dirty="0">
                <a:latin typeface="Times New Roman"/>
                <a:cs typeface="Times New Roman"/>
              </a:rPr>
              <a:t>motor</a:t>
            </a:r>
            <a:r>
              <a:rPr lang="en-US" sz="2800" b="1" spc="-180" dirty="0">
                <a:latin typeface="Times New Roman"/>
                <a:cs typeface="Times New Roman"/>
              </a:rPr>
              <a:t> </a:t>
            </a:r>
            <a:r>
              <a:rPr lang="en-US" sz="2800" b="1" dirty="0">
                <a:latin typeface="Times New Roman"/>
                <a:cs typeface="Times New Roman"/>
              </a:rPr>
              <a:t>(</a:t>
            </a:r>
            <a:r>
              <a:rPr lang="en-US" sz="2800" b="1" dirty="0" smtClean="0">
                <a:latin typeface="Times New Roman"/>
                <a:cs typeface="Times New Roman"/>
              </a:rPr>
              <a:t>LSM)</a:t>
            </a:r>
          </a:p>
          <a:p>
            <a:pPr marL="645160" indent="-424180">
              <a:lnSpc>
                <a:spcPct val="100000"/>
              </a:lnSpc>
              <a:buFont typeface="Wingdings"/>
              <a:buChar char=""/>
              <a:tabLst>
                <a:tab pos="645160" algn="l"/>
              </a:tabLst>
            </a:pPr>
            <a:r>
              <a:rPr lang="en-US" sz="2800" b="1" dirty="0" smtClean="0">
                <a:latin typeface="Times New Roman"/>
                <a:cs typeface="Times New Roman"/>
              </a:rPr>
              <a:t> Reluctance and hysteresis motors</a:t>
            </a:r>
          </a:p>
          <a:p>
            <a:pPr marL="645160" indent="-424180">
              <a:lnSpc>
                <a:spcPct val="100000"/>
              </a:lnSpc>
              <a:buFont typeface="Wingdings"/>
              <a:buChar char=""/>
              <a:tabLst>
                <a:tab pos="645160" algn="l"/>
              </a:tabLst>
            </a:pPr>
            <a:r>
              <a:rPr lang="en-US" sz="2800" b="1" dirty="0">
                <a:latin typeface="Times New Roman"/>
                <a:cs typeface="Times New Roman"/>
              </a:rPr>
              <a:t> </a:t>
            </a:r>
            <a:r>
              <a:rPr lang="en-US" sz="2800" b="1" dirty="0" err="1" smtClean="0">
                <a:latin typeface="Times New Roman"/>
                <a:cs typeface="Times New Roman"/>
              </a:rPr>
              <a:t>Synchros</a:t>
            </a:r>
            <a:endParaRPr lang="en-US" sz="2800" b="1" dirty="0" smtClean="0">
              <a:latin typeface="Times New Roman"/>
              <a:cs typeface="Times New Roman"/>
            </a:endParaRPr>
          </a:p>
          <a:p>
            <a:pPr marL="645160" indent="-424180">
              <a:buFont typeface="Wingdings"/>
              <a:buChar char=""/>
              <a:tabLst>
                <a:tab pos="645160" algn="l"/>
              </a:tabLst>
            </a:pPr>
            <a:r>
              <a:rPr lang="en-US" sz="2800" b="1" dirty="0" smtClean="0">
                <a:latin typeface="Times New Roman"/>
                <a:cs typeface="Times New Roman"/>
              </a:rPr>
              <a:t> Variable reluctance </a:t>
            </a:r>
            <a:r>
              <a:rPr lang="en-US" sz="2800" b="1" dirty="0">
                <a:latin typeface="Times New Roman"/>
                <a:cs typeface="Times New Roman"/>
              </a:rPr>
              <a:t>(</a:t>
            </a:r>
            <a:r>
              <a:rPr lang="en-US" sz="2800" b="1" dirty="0" smtClean="0">
                <a:latin typeface="Times New Roman"/>
                <a:cs typeface="Times New Roman"/>
              </a:rPr>
              <a:t>VR) motors </a:t>
            </a:r>
          </a:p>
          <a:p>
            <a:pPr marL="645160" indent="-424180">
              <a:buFont typeface="Wingdings"/>
              <a:buChar char=""/>
              <a:tabLst>
                <a:tab pos="645160" algn="l"/>
              </a:tabLst>
            </a:pPr>
            <a:r>
              <a:rPr lang="en-US" sz="2800" b="1" dirty="0" smtClean="0">
                <a:latin typeface="Times New Roman"/>
                <a:cs typeface="Times New Roman"/>
              </a:rPr>
              <a:t> Printed circuit board (PCB) motors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608" rIns="0" bIns="0" rtlCol="0">
            <a:spAutoFit/>
          </a:bodyPr>
          <a:lstStyle/>
          <a:p>
            <a:pPr marL="1306830">
              <a:lnSpc>
                <a:spcPct val="100000"/>
              </a:lnSpc>
            </a:pPr>
            <a:r>
              <a:rPr dirty="0"/>
              <a:t>Loss Classification in </a:t>
            </a:r>
            <a:r>
              <a:rPr spc="-5" dirty="0"/>
              <a:t>Electric</a:t>
            </a:r>
            <a:r>
              <a:rPr spc="-30" dirty="0"/>
              <a:t> </a:t>
            </a:r>
            <a:r>
              <a:rPr spc="-5" dirty="0"/>
              <a:t>machines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22723" y="927100"/>
            <a:ext cx="287591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LOSSES IN A</a:t>
            </a:r>
            <a:r>
              <a:rPr sz="2000" b="1" spc="-330" dirty="0">
                <a:latin typeface="Times New Roman"/>
                <a:cs typeface="Times New Roman"/>
              </a:rPr>
              <a:t> </a:t>
            </a:r>
            <a:r>
              <a:rPr sz="2000" b="1" spc="5" dirty="0">
                <a:latin typeface="Times New Roman"/>
                <a:cs typeface="Times New Roman"/>
              </a:rPr>
              <a:t>MACHINE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48511" y="1882902"/>
            <a:ext cx="1783714" cy="316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1F5F"/>
                </a:solidFill>
                <a:latin typeface="Times New Roman"/>
                <a:cs typeface="Times New Roman"/>
              </a:rPr>
              <a:t>Constant</a:t>
            </a:r>
            <a:r>
              <a:rPr sz="2000" b="1" spc="-10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1F5F"/>
                </a:solidFill>
                <a:latin typeface="Times New Roman"/>
                <a:cs typeface="Times New Roman"/>
              </a:rPr>
              <a:t>Losses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28735" y="1871345"/>
            <a:ext cx="1717039" cy="316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25" dirty="0">
                <a:solidFill>
                  <a:srgbClr val="001F5F"/>
                </a:solidFill>
                <a:latin typeface="Times New Roman"/>
                <a:cs typeface="Times New Roman"/>
              </a:rPr>
              <a:t>Variable</a:t>
            </a:r>
            <a:r>
              <a:rPr sz="2000" b="1" spc="-9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001F5F"/>
                </a:solidFill>
                <a:latin typeface="Times New Roman"/>
                <a:cs typeface="Times New Roman"/>
              </a:rPr>
              <a:t>Losses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11822" y="2760471"/>
            <a:ext cx="1610360" cy="316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Copper</a:t>
            </a:r>
            <a:r>
              <a:rPr sz="2000" b="1" spc="-1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Losses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28986" y="2768980"/>
            <a:ext cx="2016760" cy="316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Stray Load</a:t>
            </a:r>
            <a:r>
              <a:rPr sz="2000" b="1" spc="-10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Losses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3939" y="3672078"/>
            <a:ext cx="1085215" cy="316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Stator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Cu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3939" y="3976878"/>
            <a:ext cx="520700" cy="316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Loss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61323" y="3689857"/>
            <a:ext cx="1617980" cy="316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Brush</a:t>
            </a:r>
            <a:r>
              <a:rPr sz="2000" b="1" spc="-8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Contact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61323" y="3994911"/>
            <a:ext cx="520700" cy="316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Loss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19109" y="5105272"/>
            <a:ext cx="2018664" cy="926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C</a:t>
            </a:r>
            <a:r>
              <a:rPr sz="2000" b="1" spc="10" dirty="0">
                <a:latin typeface="Times New Roman"/>
                <a:cs typeface="Times New Roman"/>
              </a:rPr>
              <a:t>o</a:t>
            </a:r>
            <a:r>
              <a:rPr sz="2000" b="1" dirty="0">
                <a:latin typeface="Times New Roman"/>
                <a:cs typeface="Times New Roman"/>
              </a:rPr>
              <a:t>pper/</a:t>
            </a:r>
            <a:r>
              <a:rPr sz="2000" b="1" spc="-5" dirty="0">
                <a:latin typeface="Times New Roman"/>
                <a:cs typeface="Times New Roman"/>
              </a:rPr>
              <a:t>c</a:t>
            </a:r>
            <a:r>
              <a:rPr sz="2000" b="1" dirty="0">
                <a:latin typeface="Times New Roman"/>
                <a:cs typeface="Times New Roman"/>
              </a:rPr>
              <a:t>o</a:t>
            </a:r>
            <a:r>
              <a:rPr sz="2000" b="1" spc="5" dirty="0">
                <a:latin typeface="Times New Roman"/>
                <a:cs typeface="Times New Roman"/>
              </a:rPr>
              <a:t>n</a:t>
            </a:r>
            <a:r>
              <a:rPr sz="2000" b="1" dirty="0">
                <a:latin typeface="Times New Roman"/>
                <a:cs typeface="Times New Roman"/>
              </a:rPr>
              <a:t>duct</a:t>
            </a:r>
            <a:r>
              <a:rPr sz="2000" b="1" spc="-15" dirty="0">
                <a:latin typeface="Times New Roman"/>
                <a:cs typeface="Times New Roman"/>
              </a:rPr>
              <a:t>o</a:t>
            </a:r>
            <a:r>
              <a:rPr sz="2000" b="1" dirty="0">
                <a:latin typeface="Times New Roman"/>
                <a:cs typeface="Times New Roman"/>
              </a:rPr>
              <a:t>r  stray</a:t>
            </a:r>
            <a:endParaRPr sz="2000">
              <a:latin typeface="Times New Roman"/>
              <a:cs typeface="Times New Roman"/>
            </a:endParaRPr>
          </a:p>
          <a:p>
            <a:pPr marL="62865" algn="ctr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load</a:t>
            </a:r>
            <a:r>
              <a:rPr sz="2000" b="1" spc="-1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Loss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842752" y="5105272"/>
            <a:ext cx="1071880" cy="926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indent="-37465" algn="ctr">
              <a:lnSpc>
                <a:spcPct val="100000"/>
              </a:lnSpc>
            </a:pPr>
            <a:r>
              <a:rPr sz="2000" b="1" spc="-10" dirty="0">
                <a:latin typeface="Times New Roman"/>
                <a:cs typeface="Times New Roman"/>
              </a:rPr>
              <a:t>Iron/core  </a:t>
            </a:r>
            <a:r>
              <a:rPr sz="2000" b="1" dirty="0">
                <a:latin typeface="Times New Roman"/>
                <a:cs typeface="Times New Roman"/>
              </a:rPr>
              <a:t>stray  load</a:t>
            </a:r>
            <a:r>
              <a:rPr sz="2000" b="1" spc="-1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Loss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7774" y="2714752"/>
            <a:ext cx="1645285" cy="62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No Load</a:t>
            </a:r>
            <a:r>
              <a:rPr sz="2000" b="1" spc="-11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(iron)</a:t>
            </a:r>
            <a:endParaRPr sz="2000">
              <a:latin typeface="Times New Roman"/>
              <a:cs typeface="Times New Roman"/>
            </a:endParaRPr>
          </a:p>
          <a:p>
            <a:pPr marL="65405" algn="ctr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Losses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12565" y="2694304"/>
            <a:ext cx="1284605" cy="62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Mech</a:t>
            </a:r>
            <a:r>
              <a:rPr sz="2000" b="1" spc="5" dirty="0">
                <a:latin typeface="Times New Roman"/>
                <a:cs typeface="Times New Roman"/>
              </a:rPr>
              <a:t>a</a:t>
            </a:r>
            <a:r>
              <a:rPr sz="2000" b="1" dirty="0">
                <a:latin typeface="Times New Roman"/>
                <a:cs typeface="Times New Roman"/>
              </a:rPr>
              <a:t>nical</a:t>
            </a:r>
            <a:endParaRPr sz="2000">
              <a:latin typeface="Times New Roman"/>
              <a:cs typeface="Times New Roman"/>
            </a:endParaRPr>
          </a:p>
          <a:p>
            <a:pPr marL="60325" algn="ctr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Losses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5089" y="3807205"/>
            <a:ext cx="1137920" cy="62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Hys</a:t>
            </a:r>
            <a:r>
              <a:rPr sz="2000" b="1" spc="5" dirty="0">
                <a:latin typeface="Times New Roman"/>
                <a:cs typeface="Times New Roman"/>
              </a:rPr>
              <a:t>t</a:t>
            </a:r>
            <a:r>
              <a:rPr sz="2000" b="1" dirty="0">
                <a:latin typeface="Times New Roman"/>
                <a:cs typeface="Times New Roman"/>
              </a:rPr>
              <a:t>e</a:t>
            </a:r>
            <a:r>
              <a:rPr sz="2000" b="1" spc="-45" dirty="0">
                <a:latin typeface="Times New Roman"/>
                <a:cs typeface="Times New Roman"/>
              </a:rPr>
              <a:t>r</a:t>
            </a:r>
            <a:r>
              <a:rPr sz="2000" b="1" dirty="0">
                <a:latin typeface="Times New Roman"/>
                <a:cs typeface="Times New Roman"/>
              </a:rPr>
              <a:t>es</a:t>
            </a:r>
            <a:r>
              <a:rPr sz="2000" b="1" spc="-10" dirty="0">
                <a:latin typeface="Times New Roman"/>
                <a:cs typeface="Times New Roman"/>
              </a:rPr>
              <a:t>i</a:t>
            </a:r>
            <a:r>
              <a:rPr sz="2000" b="1" dirty="0">
                <a:latin typeface="Times New Roman"/>
                <a:cs typeface="Times New Roman"/>
              </a:rPr>
              <a:t>s</a:t>
            </a:r>
            <a:endParaRPr sz="2000">
              <a:latin typeface="Times New Roman"/>
              <a:cs typeface="Times New Roman"/>
            </a:endParaRPr>
          </a:p>
          <a:p>
            <a:pPr marL="55880" algn="ctr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Loss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22779" y="3840098"/>
            <a:ext cx="1555115" cy="316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Eddy</a:t>
            </a:r>
            <a:r>
              <a:rPr sz="2000" b="1" spc="-8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Current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71420" y="4144898"/>
            <a:ext cx="520700" cy="316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-10" dirty="0">
                <a:latin typeface="Times New Roman"/>
                <a:cs typeface="Times New Roman"/>
              </a:rPr>
              <a:t>L</a:t>
            </a:r>
            <a:r>
              <a:rPr sz="2000" b="1" dirty="0">
                <a:latin typeface="Times New Roman"/>
                <a:cs typeface="Times New Roman"/>
              </a:rPr>
              <a:t>oss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60621" y="4916678"/>
            <a:ext cx="901065" cy="62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3045" marR="5080" indent="-220979">
              <a:lnSpc>
                <a:spcPct val="100000"/>
              </a:lnSpc>
            </a:pPr>
            <a:r>
              <a:rPr sz="2000" b="1" dirty="0">
                <a:latin typeface="Times New Roman"/>
                <a:cs typeface="Times New Roman"/>
              </a:rPr>
              <a:t>Fr</a:t>
            </a:r>
            <a:r>
              <a:rPr sz="2000" b="1" spc="-10" dirty="0">
                <a:latin typeface="Times New Roman"/>
                <a:cs typeface="Times New Roman"/>
              </a:rPr>
              <a:t>i</a:t>
            </a:r>
            <a:r>
              <a:rPr sz="2000" b="1" dirty="0">
                <a:latin typeface="Times New Roman"/>
                <a:cs typeface="Times New Roman"/>
              </a:rPr>
              <a:t>ction  Loss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174235" y="2422398"/>
            <a:ext cx="114300" cy="288290"/>
          </a:xfrm>
          <a:custGeom>
            <a:avLst/>
            <a:gdLst/>
            <a:ahLst/>
            <a:cxnLst/>
            <a:rect l="l" t="t" r="r" b="b"/>
            <a:pathLst>
              <a:path w="114300" h="288289">
                <a:moveTo>
                  <a:pt x="38100" y="173989"/>
                </a:moveTo>
                <a:lnTo>
                  <a:pt x="0" y="173989"/>
                </a:lnTo>
                <a:lnTo>
                  <a:pt x="57150" y="288289"/>
                </a:lnTo>
                <a:lnTo>
                  <a:pt x="104775" y="193039"/>
                </a:lnTo>
                <a:lnTo>
                  <a:pt x="38100" y="193039"/>
                </a:lnTo>
                <a:lnTo>
                  <a:pt x="38100" y="173989"/>
                </a:lnTo>
                <a:close/>
              </a:path>
              <a:path w="114300" h="288289">
                <a:moveTo>
                  <a:pt x="76200" y="0"/>
                </a:moveTo>
                <a:lnTo>
                  <a:pt x="38100" y="0"/>
                </a:lnTo>
                <a:lnTo>
                  <a:pt x="38100" y="193039"/>
                </a:lnTo>
                <a:lnTo>
                  <a:pt x="76200" y="193039"/>
                </a:lnTo>
                <a:lnTo>
                  <a:pt x="76200" y="0"/>
                </a:lnTo>
                <a:close/>
              </a:path>
              <a:path w="114300" h="288289">
                <a:moveTo>
                  <a:pt x="114300" y="173989"/>
                </a:moveTo>
                <a:lnTo>
                  <a:pt x="76200" y="173989"/>
                </a:lnTo>
                <a:lnTo>
                  <a:pt x="76200" y="193039"/>
                </a:lnTo>
                <a:lnTo>
                  <a:pt x="104775" y="193039"/>
                </a:lnTo>
                <a:lnTo>
                  <a:pt x="114300" y="17398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92124" y="2422398"/>
            <a:ext cx="114300" cy="288290"/>
          </a:xfrm>
          <a:custGeom>
            <a:avLst/>
            <a:gdLst/>
            <a:ahLst/>
            <a:cxnLst/>
            <a:rect l="l" t="t" r="r" b="b"/>
            <a:pathLst>
              <a:path w="114300" h="288289">
                <a:moveTo>
                  <a:pt x="38100" y="173989"/>
                </a:moveTo>
                <a:lnTo>
                  <a:pt x="0" y="173989"/>
                </a:lnTo>
                <a:lnTo>
                  <a:pt x="57150" y="288289"/>
                </a:lnTo>
                <a:lnTo>
                  <a:pt x="104775" y="193039"/>
                </a:lnTo>
                <a:lnTo>
                  <a:pt x="38100" y="193039"/>
                </a:lnTo>
                <a:lnTo>
                  <a:pt x="38100" y="173989"/>
                </a:lnTo>
                <a:close/>
              </a:path>
              <a:path w="114300" h="288289">
                <a:moveTo>
                  <a:pt x="76200" y="0"/>
                </a:moveTo>
                <a:lnTo>
                  <a:pt x="38100" y="0"/>
                </a:lnTo>
                <a:lnTo>
                  <a:pt x="38100" y="193039"/>
                </a:lnTo>
                <a:lnTo>
                  <a:pt x="76200" y="193039"/>
                </a:lnTo>
                <a:lnTo>
                  <a:pt x="76200" y="0"/>
                </a:lnTo>
                <a:close/>
              </a:path>
              <a:path w="114300" h="288289">
                <a:moveTo>
                  <a:pt x="114300" y="173989"/>
                </a:moveTo>
                <a:lnTo>
                  <a:pt x="76200" y="173989"/>
                </a:lnTo>
                <a:lnTo>
                  <a:pt x="76200" y="193039"/>
                </a:lnTo>
                <a:lnTo>
                  <a:pt x="104775" y="193039"/>
                </a:lnTo>
                <a:lnTo>
                  <a:pt x="114300" y="17398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23900" y="3554729"/>
            <a:ext cx="114300" cy="288290"/>
          </a:xfrm>
          <a:custGeom>
            <a:avLst/>
            <a:gdLst/>
            <a:ahLst/>
            <a:cxnLst/>
            <a:rect l="l" t="t" r="r" b="b"/>
            <a:pathLst>
              <a:path w="114300" h="288289">
                <a:moveTo>
                  <a:pt x="38100" y="173990"/>
                </a:moveTo>
                <a:lnTo>
                  <a:pt x="0" y="173990"/>
                </a:lnTo>
                <a:lnTo>
                  <a:pt x="57150" y="288290"/>
                </a:lnTo>
                <a:lnTo>
                  <a:pt x="104775" y="193040"/>
                </a:lnTo>
                <a:lnTo>
                  <a:pt x="38100" y="193040"/>
                </a:lnTo>
                <a:lnTo>
                  <a:pt x="38100" y="173990"/>
                </a:lnTo>
                <a:close/>
              </a:path>
              <a:path w="114300" h="288289">
                <a:moveTo>
                  <a:pt x="76200" y="0"/>
                </a:moveTo>
                <a:lnTo>
                  <a:pt x="38100" y="0"/>
                </a:lnTo>
                <a:lnTo>
                  <a:pt x="38100" y="193040"/>
                </a:lnTo>
                <a:lnTo>
                  <a:pt x="76200" y="193040"/>
                </a:lnTo>
                <a:lnTo>
                  <a:pt x="76200" y="0"/>
                </a:lnTo>
                <a:close/>
              </a:path>
              <a:path w="114300" h="288289">
                <a:moveTo>
                  <a:pt x="114300" y="173990"/>
                </a:moveTo>
                <a:lnTo>
                  <a:pt x="76200" y="173990"/>
                </a:lnTo>
                <a:lnTo>
                  <a:pt x="76200" y="193040"/>
                </a:lnTo>
                <a:lnTo>
                  <a:pt x="104775" y="193040"/>
                </a:lnTo>
                <a:lnTo>
                  <a:pt x="114300" y="17399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615183" y="3554729"/>
            <a:ext cx="114300" cy="288290"/>
          </a:xfrm>
          <a:custGeom>
            <a:avLst/>
            <a:gdLst/>
            <a:ahLst/>
            <a:cxnLst/>
            <a:rect l="l" t="t" r="r" b="b"/>
            <a:pathLst>
              <a:path w="114300" h="288289">
                <a:moveTo>
                  <a:pt x="38100" y="173990"/>
                </a:moveTo>
                <a:lnTo>
                  <a:pt x="0" y="173990"/>
                </a:lnTo>
                <a:lnTo>
                  <a:pt x="57150" y="288290"/>
                </a:lnTo>
                <a:lnTo>
                  <a:pt x="104775" y="193040"/>
                </a:lnTo>
                <a:lnTo>
                  <a:pt x="38100" y="193040"/>
                </a:lnTo>
                <a:lnTo>
                  <a:pt x="38100" y="173990"/>
                </a:lnTo>
                <a:close/>
              </a:path>
              <a:path w="114300" h="288289">
                <a:moveTo>
                  <a:pt x="76200" y="0"/>
                </a:moveTo>
                <a:lnTo>
                  <a:pt x="38100" y="0"/>
                </a:lnTo>
                <a:lnTo>
                  <a:pt x="38100" y="193040"/>
                </a:lnTo>
                <a:lnTo>
                  <a:pt x="76200" y="193040"/>
                </a:lnTo>
                <a:lnTo>
                  <a:pt x="76200" y="0"/>
                </a:lnTo>
                <a:close/>
              </a:path>
              <a:path w="114300" h="288289">
                <a:moveTo>
                  <a:pt x="114300" y="173990"/>
                </a:moveTo>
                <a:lnTo>
                  <a:pt x="76200" y="173990"/>
                </a:lnTo>
                <a:lnTo>
                  <a:pt x="76200" y="193040"/>
                </a:lnTo>
                <a:lnTo>
                  <a:pt x="104775" y="193040"/>
                </a:lnTo>
                <a:lnTo>
                  <a:pt x="114300" y="17399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078735" y="4588002"/>
            <a:ext cx="114300" cy="288290"/>
          </a:xfrm>
          <a:custGeom>
            <a:avLst/>
            <a:gdLst/>
            <a:ahLst/>
            <a:cxnLst/>
            <a:rect l="l" t="t" r="r" b="b"/>
            <a:pathLst>
              <a:path w="114300" h="288289">
                <a:moveTo>
                  <a:pt x="38100" y="173990"/>
                </a:moveTo>
                <a:lnTo>
                  <a:pt x="0" y="173990"/>
                </a:lnTo>
                <a:lnTo>
                  <a:pt x="57150" y="288290"/>
                </a:lnTo>
                <a:lnTo>
                  <a:pt x="104775" y="193040"/>
                </a:lnTo>
                <a:lnTo>
                  <a:pt x="38100" y="193040"/>
                </a:lnTo>
                <a:lnTo>
                  <a:pt x="38100" y="173990"/>
                </a:lnTo>
                <a:close/>
              </a:path>
              <a:path w="114300" h="288289">
                <a:moveTo>
                  <a:pt x="76200" y="0"/>
                </a:moveTo>
                <a:lnTo>
                  <a:pt x="38100" y="0"/>
                </a:lnTo>
                <a:lnTo>
                  <a:pt x="38100" y="193040"/>
                </a:lnTo>
                <a:lnTo>
                  <a:pt x="76200" y="193040"/>
                </a:lnTo>
                <a:lnTo>
                  <a:pt x="76200" y="0"/>
                </a:lnTo>
                <a:close/>
              </a:path>
              <a:path w="114300" h="288289">
                <a:moveTo>
                  <a:pt x="114300" y="173990"/>
                </a:moveTo>
                <a:lnTo>
                  <a:pt x="76200" y="173990"/>
                </a:lnTo>
                <a:lnTo>
                  <a:pt x="76200" y="193040"/>
                </a:lnTo>
                <a:lnTo>
                  <a:pt x="104775" y="193040"/>
                </a:lnTo>
                <a:lnTo>
                  <a:pt x="114300" y="17399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384547" y="4588002"/>
            <a:ext cx="114300" cy="288290"/>
          </a:xfrm>
          <a:custGeom>
            <a:avLst/>
            <a:gdLst/>
            <a:ahLst/>
            <a:cxnLst/>
            <a:rect l="l" t="t" r="r" b="b"/>
            <a:pathLst>
              <a:path w="114300" h="288289">
                <a:moveTo>
                  <a:pt x="38100" y="173990"/>
                </a:moveTo>
                <a:lnTo>
                  <a:pt x="0" y="173990"/>
                </a:lnTo>
                <a:lnTo>
                  <a:pt x="57150" y="288290"/>
                </a:lnTo>
                <a:lnTo>
                  <a:pt x="104775" y="193040"/>
                </a:lnTo>
                <a:lnTo>
                  <a:pt x="38100" y="193040"/>
                </a:lnTo>
                <a:lnTo>
                  <a:pt x="38100" y="173990"/>
                </a:lnTo>
                <a:close/>
              </a:path>
              <a:path w="114300" h="288289">
                <a:moveTo>
                  <a:pt x="76200" y="0"/>
                </a:moveTo>
                <a:lnTo>
                  <a:pt x="38100" y="0"/>
                </a:lnTo>
                <a:lnTo>
                  <a:pt x="38100" y="193040"/>
                </a:lnTo>
                <a:lnTo>
                  <a:pt x="76200" y="193040"/>
                </a:lnTo>
                <a:lnTo>
                  <a:pt x="76200" y="0"/>
                </a:lnTo>
                <a:close/>
              </a:path>
              <a:path w="114300" h="288289">
                <a:moveTo>
                  <a:pt x="114300" y="173990"/>
                </a:moveTo>
                <a:lnTo>
                  <a:pt x="76200" y="173990"/>
                </a:lnTo>
                <a:lnTo>
                  <a:pt x="76200" y="193040"/>
                </a:lnTo>
                <a:lnTo>
                  <a:pt x="104775" y="193040"/>
                </a:lnTo>
                <a:lnTo>
                  <a:pt x="114300" y="17399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72028" y="5775197"/>
            <a:ext cx="114300" cy="288925"/>
          </a:xfrm>
          <a:custGeom>
            <a:avLst/>
            <a:gdLst/>
            <a:ahLst/>
            <a:cxnLst/>
            <a:rect l="l" t="t" r="r" b="b"/>
            <a:pathLst>
              <a:path w="114300" h="288925">
                <a:moveTo>
                  <a:pt x="38100" y="174028"/>
                </a:moveTo>
                <a:lnTo>
                  <a:pt x="0" y="174028"/>
                </a:lnTo>
                <a:lnTo>
                  <a:pt x="57150" y="288328"/>
                </a:lnTo>
                <a:lnTo>
                  <a:pt x="104775" y="193078"/>
                </a:lnTo>
                <a:lnTo>
                  <a:pt x="38100" y="193078"/>
                </a:lnTo>
                <a:lnTo>
                  <a:pt x="38100" y="174028"/>
                </a:lnTo>
                <a:close/>
              </a:path>
              <a:path w="114300" h="288925">
                <a:moveTo>
                  <a:pt x="76200" y="0"/>
                </a:moveTo>
                <a:lnTo>
                  <a:pt x="38100" y="0"/>
                </a:lnTo>
                <a:lnTo>
                  <a:pt x="38100" y="193078"/>
                </a:lnTo>
                <a:lnTo>
                  <a:pt x="76200" y="193078"/>
                </a:lnTo>
                <a:lnTo>
                  <a:pt x="76200" y="0"/>
                </a:lnTo>
                <a:close/>
              </a:path>
              <a:path w="114300" h="288925">
                <a:moveTo>
                  <a:pt x="114300" y="174028"/>
                </a:moveTo>
                <a:lnTo>
                  <a:pt x="76200" y="174028"/>
                </a:lnTo>
                <a:lnTo>
                  <a:pt x="76200" y="193078"/>
                </a:lnTo>
                <a:lnTo>
                  <a:pt x="104775" y="193078"/>
                </a:lnTo>
                <a:lnTo>
                  <a:pt x="114300" y="174028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59196" y="5784341"/>
            <a:ext cx="114300" cy="288925"/>
          </a:xfrm>
          <a:custGeom>
            <a:avLst/>
            <a:gdLst/>
            <a:ahLst/>
            <a:cxnLst/>
            <a:rect l="l" t="t" r="r" b="b"/>
            <a:pathLst>
              <a:path w="114300" h="288925">
                <a:moveTo>
                  <a:pt x="38100" y="174028"/>
                </a:moveTo>
                <a:lnTo>
                  <a:pt x="0" y="174028"/>
                </a:lnTo>
                <a:lnTo>
                  <a:pt x="57150" y="288328"/>
                </a:lnTo>
                <a:lnTo>
                  <a:pt x="104775" y="193078"/>
                </a:lnTo>
                <a:lnTo>
                  <a:pt x="38100" y="193078"/>
                </a:lnTo>
                <a:lnTo>
                  <a:pt x="38100" y="174028"/>
                </a:lnTo>
                <a:close/>
              </a:path>
              <a:path w="114300" h="288925">
                <a:moveTo>
                  <a:pt x="76200" y="0"/>
                </a:moveTo>
                <a:lnTo>
                  <a:pt x="38100" y="0"/>
                </a:lnTo>
                <a:lnTo>
                  <a:pt x="38100" y="193078"/>
                </a:lnTo>
                <a:lnTo>
                  <a:pt x="76200" y="193078"/>
                </a:lnTo>
                <a:lnTo>
                  <a:pt x="76200" y="0"/>
                </a:lnTo>
                <a:close/>
              </a:path>
              <a:path w="114300" h="288925">
                <a:moveTo>
                  <a:pt x="114300" y="174028"/>
                </a:moveTo>
                <a:lnTo>
                  <a:pt x="76200" y="174028"/>
                </a:lnTo>
                <a:lnTo>
                  <a:pt x="76200" y="193078"/>
                </a:lnTo>
                <a:lnTo>
                  <a:pt x="104775" y="193078"/>
                </a:lnTo>
                <a:lnTo>
                  <a:pt x="114300" y="174028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235440" y="1530858"/>
            <a:ext cx="114300" cy="288290"/>
          </a:xfrm>
          <a:custGeom>
            <a:avLst/>
            <a:gdLst/>
            <a:ahLst/>
            <a:cxnLst/>
            <a:rect l="l" t="t" r="r" b="b"/>
            <a:pathLst>
              <a:path w="114300" h="288289">
                <a:moveTo>
                  <a:pt x="38100" y="173989"/>
                </a:moveTo>
                <a:lnTo>
                  <a:pt x="0" y="173989"/>
                </a:lnTo>
                <a:lnTo>
                  <a:pt x="57150" y="288289"/>
                </a:lnTo>
                <a:lnTo>
                  <a:pt x="104775" y="193039"/>
                </a:lnTo>
                <a:lnTo>
                  <a:pt x="38100" y="193039"/>
                </a:lnTo>
                <a:lnTo>
                  <a:pt x="38100" y="173989"/>
                </a:lnTo>
                <a:close/>
              </a:path>
              <a:path w="114300" h="288289">
                <a:moveTo>
                  <a:pt x="76200" y="0"/>
                </a:moveTo>
                <a:lnTo>
                  <a:pt x="38100" y="0"/>
                </a:lnTo>
                <a:lnTo>
                  <a:pt x="38100" y="193039"/>
                </a:lnTo>
                <a:lnTo>
                  <a:pt x="76200" y="193039"/>
                </a:lnTo>
                <a:lnTo>
                  <a:pt x="76200" y="0"/>
                </a:lnTo>
                <a:close/>
              </a:path>
              <a:path w="114300" h="288289">
                <a:moveTo>
                  <a:pt x="114300" y="173989"/>
                </a:moveTo>
                <a:lnTo>
                  <a:pt x="76200" y="173989"/>
                </a:lnTo>
                <a:lnTo>
                  <a:pt x="76200" y="193039"/>
                </a:lnTo>
                <a:lnTo>
                  <a:pt x="104775" y="193039"/>
                </a:lnTo>
                <a:lnTo>
                  <a:pt x="114300" y="17398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377439" y="1530858"/>
            <a:ext cx="114300" cy="288290"/>
          </a:xfrm>
          <a:custGeom>
            <a:avLst/>
            <a:gdLst/>
            <a:ahLst/>
            <a:cxnLst/>
            <a:rect l="l" t="t" r="r" b="b"/>
            <a:pathLst>
              <a:path w="114300" h="288289">
                <a:moveTo>
                  <a:pt x="38100" y="173989"/>
                </a:moveTo>
                <a:lnTo>
                  <a:pt x="0" y="173989"/>
                </a:lnTo>
                <a:lnTo>
                  <a:pt x="57150" y="288289"/>
                </a:lnTo>
                <a:lnTo>
                  <a:pt x="104775" y="193039"/>
                </a:lnTo>
                <a:lnTo>
                  <a:pt x="38100" y="193039"/>
                </a:lnTo>
                <a:lnTo>
                  <a:pt x="38100" y="173989"/>
                </a:lnTo>
                <a:close/>
              </a:path>
              <a:path w="114300" h="288289">
                <a:moveTo>
                  <a:pt x="76200" y="0"/>
                </a:moveTo>
                <a:lnTo>
                  <a:pt x="38100" y="0"/>
                </a:lnTo>
                <a:lnTo>
                  <a:pt x="38100" y="193039"/>
                </a:lnTo>
                <a:lnTo>
                  <a:pt x="76200" y="193039"/>
                </a:lnTo>
                <a:lnTo>
                  <a:pt x="76200" y="0"/>
                </a:lnTo>
                <a:close/>
              </a:path>
              <a:path w="114300" h="288289">
                <a:moveTo>
                  <a:pt x="114300" y="173989"/>
                </a:moveTo>
                <a:lnTo>
                  <a:pt x="76200" y="173989"/>
                </a:lnTo>
                <a:lnTo>
                  <a:pt x="76200" y="193039"/>
                </a:lnTo>
                <a:lnTo>
                  <a:pt x="104775" y="193039"/>
                </a:lnTo>
                <a:lnTo>
                  <a:pt x="114300" y="17398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446264" y="2422398"/>
            <a:ext cx="114300" cy="288290"/>
          </a:xfrm>
          <a:custGeom>
            <a:avLst/>
            <a:gdLst/>
            <a:ahLst/>
            <a:cxnLst/>
            <a:rect l="l" t="t" r="r" b="b"/>
            <a:pathLst>
              <a:path w="114300" h="288289">
                <a:moveTo>
                  <a:pt x="38100" y="173989"/>
                </a:moveTo>
                <a:lnTo>
                  <a:pt x="0" y="173989"/>
                </a:lnTo>
                <a:lnTo>
                  <a:pt x="57150" y="288289"/>
                </a:lnTo>
                <a:lnTo>
                  <a:pt x="104775" y="193039"/>
                </a:lnTo>
                <a:lnTo>
                  <a:pt x="38100" y="193039"/>
                </a:lnTo>
                <a:lnTo>
                  <a:pt x="38100" y="173989"/>
                </a:lnTo>
                <a:close/>
              </a:path>
              <a:path w="114300" h="288289">
                <a:moveTo>
                  <a:pt x="76200" y="0"/>
                </a:moveTo>
                <a:lnTo>
                  <a:pt x="38100" y="0"/>
                </a:lnTo>
                <a:lnTo>
                  <a:pt x="38100" y="193039"/>
                </a:lnTo>
                <a:lnTo>
                  <a:pt x="76200" y="193039"/>
                </a:lnTo>
                <a:lnTo>
                  <a:pt x="76200" y="0"/>
                </a:lnTo>
                <a:close/>
              </a:path>
              <a:path w="114300" h="288289">
                <a:moveTo>
                  <a:pt x="114300" y="173989"/>
                </a:moveTo>
                <a:lnTo>
                  <a:pt x="76200" y="173989"/>
                </a:lnTo>
                <a:lnTo>
                  <a:pt x="76200" y="193039"/>
                </a:lnTo>
                <a:lnTo>
                  <a:pt x="104775" y="193039"/>
                </a:lnTo>
                <a:lnTo>
                  <a:pt x="114300" y="17398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881359" y="2443733"/>
            <a:ext cx="114300" cy="288290"/>
          </a:xfrm>
          <a:custGeom>
            <a:avLst/>
            <a:gdLst/>
            <a:ahLst/>
            <a:cxnLst/>
            <a:rect l="l" t="t" r="r" b="b"/>
            <a:pathLst>
              <a:path w="114300" h="288289">
                <a:moveTo>
                  <a:pt x="38100" y="173989"/>
                </a:moveTo>
                <a:lnTo>
                  <a:pt x="0" y="173989"/>
                </a:lnTo>
                <a:lnTo>
                  <a:pt x="57150" y="288289"/>
                </a:lnTo>
                <a:lnTo>
                  <a:pt x="104775" y="193039"/>
                </a:lnTo>
                <a:lnTo>
                  <a:pt x="38100" y="193039"/>
                </a:lnTo>
                <a:lnTo>
                  <a:pt x="38100" y="173989"/>
                </a:lnTo>
                <a:close/>
              </a:path>
              <a:path w="114300" h="288289">
                <a:moveTo>
                  <a:pt x="76200" y="0"/>
                </a:moveTo>
                <a:lnTo>
                  <a:pt x="38100" y="0"/>
                </a:lnTo>
                <a:lnTo>
                  <a:pt x="38100" y="193039"/>
                </a:lnTo>
                <a:lnTo>
                  <a:pt x="76200" y="193039"/>
                </a:lnTo>
                <a:lnTo>
                  <a:pt x="76200" y="0"/>
                </a:lnTo>
                <a:close/>
              </a:path>
              <a:path w="114300" h="288289">
                <a:moveTo>
                  <a:pt x="114300" y="173989"/>
                </a:moveTo>
                <a:lnTo>
                  <a:pt x="76200" y="173989"/>
                </a:lnTo>
                <a:lnTo>
                  <a:pt x="76200" y="193039"/>
                </a:lnTo>
                <a:lnTo>
                  <a:pt x="104775" y="193039"/>
                </a:lnTo>
                <a:lnTo>
                  <a:pt x="114300" y="17398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434589" y="1530858"/>
            <a:ext cx="6858000" cy="0"/>
          </a:xfrm>
          <a:custGeom>
            <a:avLst/>
            <a:gdLst/>
            <a:ahLst/>
            <a:cxnLst/>
            <a:rect l="l" t="t" r="r" b="b"/>
            <a:pathLst>
              <a:path w="6858000">
                <a:moveTo>
                  <a:pt x="0" y="0"/>
                </a:moveTo>
                <a:lnTo>
                  <a:pt x="6858000" y="0"/>
                </a:lnTo>
              </a:path>
            </a:pathLst>
          </a:custGeom>
          <a:ln w="28956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63590" y="1317497"/>
            <a:ext cx="0" cy="213995"/>
          </a:xfrm>
          <a:custGeom>
            <a:avLst/>
            <a:gdLst/>
            <a:ahLst/>
            <a:cxnLst/>
            <a:rect l="l" t="t" r="r" b="b"/>
            <a:pathLst>
              <a:path h="213994">
                <a:moveTo>
                  <a:pt x="0" y="0"/>
                </a:moveTo>
                <a:lnTo>
                  <a:pt x="0" y="213487"/>
                </a:lnTo>
              </a:path>
            </a:pathLst>
          </a:custGeom>
          <a:ln w="28956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49274" y="2422398"/>
            <a:ext cx="3181985" cy="0"/>
          </a:xfrm>
          <a:custGeom>
            <a:avLst/>
            <a:gdLst/>
            <a:ahLst/>
            <a:cxnLst/>
            <a:rect l="l" t="t" r="r" b="b"/>
            <a:pathLst>
              <a:path w="3181985">
                <a:moveTo>
                  <a:pt x="0" y="0"/>
                </a:moveTo>
                <a:lnTo>
                  <a:pt x="3181730" y="0"/>
                </a:lnTo>
              </a:path>
            </a:pathLst>
          </a:custGeom>
          <a:ln w="28956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74954" y="3554729"/>
            <a:ext cx="1896745" cy="0"/>
          </a:xfrm>
          <a:custGeom>
            <a:avLst/>
            <a:gdLst/>
            <a:ahLst/>
            <a:cxnLst/>
            <a:rect l="l" t="t" r="r" b="b"/>
            <a:pathLst>
              <a:path w="1896745">
                <a:moveTo>
                  <a:pt x="0" y="0"/>
                </a:moveTo>
                <a:lnTo>
                  <a:pt x="1896618" y="0"/>
                </a:lnTo>
              </a:path>
            </a:pathLst>
          </a:custGeom>
          <a:ln w="28956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35885" y="4588002"/>
            <a:ext cx="2306955" cy="4445"/>
          </a:xfrm>
          <a:custGeom>
            <a:avLst/>
            <a:gdLst/>
            <a:ahLst/>
            <a:cxnLst/>
            <a:rect l="l" t="t" r="r" b="b"/>
            <a:pathLst>
              <a:path w="2306954" h="4445">
                <a:moveTo>
                  <a:pt x="0" y="4064"/>
                </a:moveTo>
                <a:lnTo>
                  <a:pt x="2306447" y="0"/>
                </a:lnTo>
              </a:path>
            </a:pathLst>
          </a:custGeom>
          <a:ln w="2895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307841" y="5785865"/>
            <a:ext cx="2508885" cy="12700"/>
          </a:xfrm>
          <a:custGeom>
            <a:avLst/>
            <a:gdLst/>
            <a:ahLst/>
            <a:cxnLst/>
            <a:rect l="l" t="t" r="r" b="b"/>
            <a:pathLst>
              <a:path w="2508885" h="12700">
                <a:moveTo>
                  <a:pt x="0" y="0"/>
                </a:moveTo>
                <a:lnTo>
                  <a:pt x="2508504" y="12357"/>
                </a:lnTo>
              </a:path>
            </a:pathLst>
          </a:custGeom>
          <a:ln w="2895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524750" y="2426970"/>
            <a:ext cx="3446145" cy="25400"/>
          </a:xfrm>
          <a:custGeom>
            <a:avLst/>
            <a:gdLst/>
            <a:ahLst/>
            <a:cxnLst/>
            <a:rect l="l" t="t" r="r" b="b"/>
            <a:pathLst>
              <a:path w="3446145" h="25400">
                <a:moveTo>
                  <a:pt x="0" y="0"/>
                </a:moveTo>
                <a:lnTo>
                  <a:pt x="3445764" y="24891"/>
                </a:lnTo>
              </a:path>
            </a:pathLst>
          </a:custGeom>
          <a:ln w="28956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38265" y="3348990"/>
            <a:ext cx="3446145" cy="25400"/>
          </a:xfrm>
          <a:custGeom>
            <a:avLst/>
            <a:gdLst/>
            <a:ahLst/>
            <a:cxnLst/>
            <a:rect l="l" t="t" r="r" b="b"/>
            <a:pathLst>
              <a:path w="3446145" h="25400">
                <a:moveTo>
                  <a:pt x="0" y="0"/>
                </a:moveTo>
                <a:lnTo>
                  <a:pt x="3445764" y="24892"/>
                </a:lnTo>
              </a:path>
            </a:pathLst>
          </a:custGeom>
          <a:ln w="28956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897879" y="3335273"/>
            <a:ext cx="114300" cy="288290"/>
          </a:xfrm>
          <a:custGeom>
            <a:avLst/>
            <a:gdLst/>
            <a:ahLst/>
            <a:cxnLst/>
            <a:rect l="l" t="t" r="r" b="b"/>
            <a:pathLst>
              <a:path w="114300" h="288289">
                <a:moveTo>
                  <a:pt x="38100" y="173989"/>
                </a:moveTo>
                <a:lnTo>
                  <a:pt x="0" y="173989"/>
                </a:lnTo>
                <a:lnTo>
                  <a:pt x="57150" y="288289"/>
                </a:lnTo>
                <a:lnTo>
                  <a:pt x="104775" y="193039"/>
                </a:lnTo>
                <a:lnTo>
                  <a:pt x="38100" y="193039"/>
                </a:lnTo>
                <a:lnTo>
                  <a:pt x="38100" y="173989"/>
                </a:lnTo>
                <a:close/>
              </a:path>
              <a:path w="114300" h="288289">
                <a:moveTo>
                  <a:pt x="76200" y="0"/>
                </a:moveTo>
                <a:lnTo>
                  <a:pt x="38100" y="0"/>
                </a:lnTo>
                <a:lnTo>
                  <a:pt x="38100" y="193039"/>
                </a:lnTo>
                <a:lnTo>
                  <a:pt x="76200" y="193039"/>
                </a:lnTo>
                <a:lnTo>
                  <a:pt x="76200" y="0"/>
                </a:lnTo>
                <a:close/>
              </a:path>
              <a:path w="114300" h="288289">
                <a:moveTo>
                  <a:pt x="114300" y="173989"/>
                </a:moveTo>
                <a:lnTo>
                  <a:pt x="76200" y="173989"/>
                </a:lnTo>
                <a:lnTo>
                  <a:pt x="76200" y="193039"/>
                </a:lnTo>
                <a:lnTo>
                  <a:pt x="104775" y="193039"/>
                </a:lnTo>
                <a:lnTo>
                  <a:pt x="114300" y="17398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450835" y="3348990"/>
            <a:ext cx="114300" cy="288290"/>
          </a:xfrm>
          <a:custGeom>
            <a:avLst/>
            <a:gdLst/>
            <a:ahLst/>
            <a:cxnLst/>
            <a:rect l="l" t="t" r="r" b="b"/>
            <a:pathLst>
              <a:path w="114300" h="288289">
                <a:moveTo>
                  <a:pt x="38100" y="173989"/>
                </a:moveTo>
                <a:lnTo>
                  <a:pt x="0" y="173989"/>
                </a:lnTo>
                <a:lnTo>
                  <a:pt x="57150" y="288290"/>
                </a:lnTo>
                <a:lnTo>
                  <a:pt x="104775" y="193039"/>
                </a:lnTo>
                <a:lnTo>
                  <a:pt x="38100" y="193039"/>
                </a:lnTo>
                <a:lnTo>
                  <a:pt x="38100" y="173989"/>
                </a:lnTo>
                <a:close/>
              </a:path>
              <a:path w="114300" h="288289">
                <a:moveTo>
                  <a:pt x="76200" y="0"/>
                </a:moveTo>
                <a:lnTo>
                  <a:pt x="38100" y="0"/>
                </a:lnTo>
                <a:lnTo>
                  <a:pt x="38100" y="193039"/>
                </a:lnTo>
                <a:lnTo>
                  <a:pt x="76200" y="193039"/>
                </a:lnTo>
                <a:lnTo>
                  <a:pt x="76200" y="0"/>
                </a:lnTo>
                <a:close/>
              </a:path>
              <a:path w="114300" h="288289">
                <a:moveTo>
                  <a:pt x="114300" y="173989"/>
                </a:moveTo>
                <a:lnTo>
                  <a:pt x="76200" y="173989"/>
                </a:lnTo>
                <a:lnTo>
                  <a:pt x="76200" y="193039"/>
                </a:lnTo>
                <a:lnTo>
                  <a:pt x="104775" y="193039"/>
                </a:lnTo>
                <a:lnTo>
                  <a:pt x="114300" y="17398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326880" y="3361182"/>
            <a:ext cx="114300" cy="288290"/>
          </a:xfrm>
          <a:custGeom>
            <a:avLst/>
            <a:gdLst/>
            <a:ahLst/>
            <a:cxnLst/>
            <a:rect l="l" t="t" r="r" b="b"/>
            <a:pathLst>
              <a:path w="114300" h="288289">
                <a:moveTo>
                  <a:pt x="38100" y="173989"/>
                </a:moveTo>
                <a:lnTo>
                  <a:pt x="0" y="173989"/>
                </a:lnTo>
                <a:lnTo>
                  <a:pt x="57150" y="288289"/>
                </a:lnTo>
                <a:lnTo>
                  <a:pt x="104775" y="193039"/>
                </a:lnTo>
                <a:lnTo>
                  <a:pt x="38100" y="193039"/>
                </a:lnTo>
                <a:lnTo>
                  <a:pt x="38100" y="173989"/>
                </a:lnTo>
                <a:close/>
              </a:path>
              <a:path w="114300" h="288289">
                <a:moveTo>
                  <a:pt x="76200" y="0"/>
                </a:moveTo>
                <a:lnTo>
                  <a:pt x="38100" y="0"/>
                </a:lnTo>
                <a:lnTo>
                  <a:pt x="38100" y="193039"/>
                </a:lnTo>
                <a:lnTo>
                  <a:pt x="76200" y="193039"/>
                </a:lnTo>
                <a:lnTo>
                  <a:pt x="76200" y="0"/>
                </a:lnTo>
                <a:close/>
              </a:path>
              <a:path w="114300" h="288289">
                <a:moveTo>
                  <a:pt x="114300" y="173989"/>
                </a:moveTo>
                <a:lnTo>
                  <a:pt x="76200" y="173989"/>
                </a:lnTo>
                <a:lnTo>
                  <a:pt x="76200" y="193039"/>
                </a:lnTo>
                <a:lnTo>
                  <a:pt x="104775" y="193039"/>
                </a:lnTo>
                <a:lnTo>
                  <a:pt x="114300" y="17398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032747" y="4780026"/>
            <a:ext cx="114300" cy="288290"/>
          </a:xfrm>
          <a:custGeom>
            <a:avLst/>
            <a:gdLst/>
            <a:ahLst/>
            <a:cxnLst/>
            <a:rect l="l" t="t" r="r" b="b"/>
            <a:pathLst>
              <a:path w="114300" h="288289">
                <a:moveTo>
                  <a:pt x="38100" y="173990"/>
                </a:moveTo>
                <a:lnTo>
                  <a:pt x="0" y="173990"/>
                </a:lnTo>
                <a:lnTo>
                  <a:pt x="57150" y="288290"/>
                </a:lnTo>
                <a:lnTo>
                  <a:pt x="104775" y="193040"/>
                </a:lnTo>
                <a:lnTo>
                  <a:pt x="38100" y="193040"/>
                </a:lnTo>
                <a:lnTo>
                  <a:pt x="38100" y="173990"/>
                </a:lnTo>
                <a:close/>
              </a:path>
              <a:path w="114300" h="288289">
                <a:moveTo>
                  <a:pt x="76200" y="0"/>
                </a:moveTo>
                <a:lnTo>
                  <a:pt x="38100" y="0"/>
                </a:lnTo>
                <a:lnTo>
                  <a:pt x="38100" y="193040"/>
                </a:lnTo>
                <a:lnTo>
                  <a:pt x="76200" y="193040"/>
                </a:lnTo>
                <a:lnTo>
                  <a:pt x="76200" y="0"/>
                </a:lnTo>
                <a:close/>
              </a:path>
              <a:path w="114300" h="288289">
                <a:moveTo>
                  <a:pt x="114300" y="173990"/>
                </a:moveTo>
                <a:lnTo>
                  <a:pt x="76200" y="173990"/>
                </a:lnTo>
                <a:lnTo>
                  <a:pt x="76200" y="193040"/>
                </a:lnTo>
                <a:lnTo>
                  <a:pt x="104775" y="193040"/>
                </a:lnTo>
                <a:lnTo>
                  <a:pt x="114300" y="17399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449811" y="4787646"/>
            <a:ext cx="114300" cy="288290"/>
          </a:xfrm>
          <a:custGeom>
            <a:avLst/>
            <a:gdLst/>
            <a:ahLst/>
            <a:cxnLst/>
            <a:rect l="l" t="t" r="r" b="b"/>
            <a:pathLst>
              <a:path w="114300" h="288289">
                <a:moveTo>
                  <a:pt x="38100" y="173989"/>
                </a:moveTo>
                <a:lnTo>
                  <a:pt x="0" y="173989"/>
                </a:lnTo>
                <a:lnTo>
                  <a:pt x="57150" y="288289"/>
                </a:lnTo>
                <a:lnTo>
                  <a:pt x="104775" y="193039"/>
                </a:lnTo>
                <a:lnTo>
                  <a:pt x="38100" y="193039"/>
                </a:lnTo>
                <a:lnTo>
                  <a:pt x="38100" y="173989"/>
                </a:lnTo>
                <a:close/>
              </a:path>
              <a:path w="114300" h="288289">
                <a:moveTo>
                  <a:pt x="76200" y="0"/>
                </a:moveTo>
                <a:lnTo>
                  <a:pt x="38100" y="0"/>
                </a:lnTo>
                <a:lnTo>
                  <a:pt x="38100" y="193039"/>
                </a:lnTo>
                <a:lnTo>
                  <a:pt x="76200" y="193039"/>
                </a:lnTo>
                <a:lnTo>
                  <a:pt x="76200" y="0"/>
                </a:lnTo>
                <a:close/>
              </a:path>
              <a:path w="114300" h="288289">
                <a:moveTo>
                  <a:pt x="114300" y="173989"/>
                </a:moveTo>
                <a:lnTo>
                  <a:pt x="76200" y="173989"/>
                </a:lnTo>
                <a:lnTo>
                  <a:pt x="76200" y="193039"/>
                </a:lnTo>
                <a:lnTo>
                  <a:pt x="104775" y="193039"/>
                </a:lnTo>
                <a:lnTo>
                  <a:pt x="114300" y="17398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092945" y="4787646"/>
            <a:ext cx="2414270" cy="1270"/>
          </a:xfrm>
          <a:custGeom>
            <a:avLst/>
            <a:gdLst/>
            <a:ahLst/>
            <a:cxnLst/>
            <a:rect l="l" t="t" r="r" b="b"/>
            <a:pathLst>
              <a:path w="2414270" h="1270">
                <a:moveTo>
                  <a:pt x="0" y="761"/>
                </a:moveTo>
                <a:lnTo>
                  <a:pt x="2414270" y="0"/>
                </a:lnTo>
              </a:path>
            </a:pathLst>
          </a:custGeom>
          <a:ln w="28956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49274" y="3330702"/>
            <a:ext cx="0" cy="213995"/>
          </a:xfrm>
          <a:custGeom>
            <a:avLst/>
            <a:gdLst/>
            <a:ahLst/>
            <a:cxnLst/>
            <a:rect l="l" t="t" r="r" b="b"/>
            <a:pathLst>
              <a:path h="213995">
                <a:moveTo>
                  <a:pt x="0" y="0"/>
                </a:moveTo>
                <a:lnTo>
                  <a:pt x="0" y="213487"/>
                </a:lnTo>
              </a:path>
            </a:pathLst>
          </a:custGeom>
          <a:ln w="28956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110990" y="3377946"/>
            <a:ext cx="0" cy="1209675"/>
          </a:xfrm>
          <a:custGeom>
            <a:avLst/>
            <a:gdLst/>
            <a:ahLst/>
            <a:cxnLst/>
            <a:rect l="l" t="t" r="r" b="b"/>
            <a:pathLst>
              <a:path h="1209675">
                <a:moveTo>
                  <a:pt x="0" y="0"/>
                </a:moveTo>
                <a:lnTo>
                  <a:pt x="0" y="1209166"/>
                </a:lnTo>
              </a:path>
            </a:pathLst>
          </a:custGeom>
          <a:ln w="28956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440173" y="5570982"/>
            <a:ext cx="0" cy="213995"/>
          </a:xfrm>
          <a:custGeom>
            <a:avLst/>
            <a:gdLst/>
            <a:ahLst/>
            <a:cxnLst/>
            <a:rect l="l" t="t" r="r" b="b"/>
            <a:pathLst>
              <a:path h="213995">
                <a:moveTo>
                  <a:pt x="0" y="0"/>
                </a:moveTo>
                <a:lnTo>
                  <a:pt x="0" y="213512"/>
                </a:lnTo>
              </a:path>
            </a:pathLst>
          </a:custGeom>
          <a:ln w="28956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503414" y="3132582"/>
            <a:ext cx="0" cy="213995"/>
          </a:xfrm>
          <a:custGeom>
            <a:avLst/>
            <a:gdLst/>
            <a:ahLst/>
            <a:cxnLst/>
            <a:rect l="l" t="t" r="r" b="b"/>
            <a:pathLst>
              <a:path h="213995">
                <a:moveTo>
                  <a:pt x="0" y="0"/>
                </a:moveTo>
                <a:lnTo>
                  <a:pt x="0" y="213487"/>
                </a:lnTo>
              </a:path>
            </a:pathLst>
          </a:custGeom>
          <a:ln w="28956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938509" y="3198114"/>
            <a:ext cx="0" cy="1589405"/>
          </a:xfrm>
          <a:custGeom>
            <a:avLst/>
            <a:gdLst/>
            <a:ahLst/>
            <a:cxnLst/>
            <a:rect l="l" t="t" r="r" b="b"/>
            <a:pathLst>
              <a:path h="1589404">
                <a:moveTo>
                  <a:pt x="0" y="0"/>
                </a:moveTo>
                <a:lnTo>
                  <a:pt x="0" y="1589278"/>
                </a:lnTo>
              </a:path>
            </a:pathLst>
          </a:custGeom>
          <a:ln w="28956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437638" y="2209038"/>
            <a:ext cx="0" cy="213995"/>
          </a:xfrm>
          <a:custGeom>
            <a:avLst/>
            <a:gdLst/>
            <a:ahLst/>
            <a:cxnLst/>
            <a:rect l="l" t="t" r="r" b="b"/>
            <a:pathLst>
              <a:path h="213994">
                <a:moveTo>
                  <a:pt x="0" y="0"/>
                </a:moveTo>
                <a:lnTo>
                  <a:pt x="0" y="213487"/>
                </a:lnTo>
              </a:path>
            </a:pathLst>
          </a:custGeom>
          <a:ln w="28956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295638" y="2245614"/>
            <a:ext cx="0" cy="213995"/>
          </a:xfrm>
          <a:custGeom>
            <a:avLst/>
            <a:gdLst/>
            <a:ahLst/>
            <a:cxnLst/>
            <a:rect l="l" t="t" r="r" b="b"/>
            <a:pathLst>
              <a:path h="213994">
                <a:moveTo>
                  <a:pt x="0" y="0"/>
                </a:moveTo>
                <a:lnTo>
                  <a:pt x="0" y="213487"/>
                </a:lnTo>
              </a:path>
            </a:pathLst>
          </a:custGeom>
          <a:ln w="28956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9218749" y="3929630"/>
            <a:ext cx="621030" cy="339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50" spc="45" dirty="0">
                <a:latin typeface="Times New Roman"/>
                <a:cs typeface="Times New Roman"/>
              </a:rPr>
              <a:t>(</a:t>
            </a:r>
            <a:r>
              <a:rPr sz="2150" spc="45" dirty="0">
                <a:latin typeface="Symbol"/>
                <a:cs typeface="Symbol"/>
              </a:rPr>
              <a:t></a:t>
            </a:r>
            <a:r>
              <a:rPr sz="2150" spc="45" dirty="0">
                <a:latin typeface="Times New Roman"/>
                <a:cs typeface="Times New Roman"/>
              </a:rPr>
              <a:t> </a:t>
            </a:r>
            <a:r>
              <a:rPr sz="2150" i="1" spc="30" dirty="0">
                <a:latin typeface="Times New Roman"/>
                <a:cs typeface="Times New Roman"/>
              </a:rPr>
              <a:t>I</a:t>
            </a:r>
            <a:r>
              <a:rPr sz="2150" i="1" spc="-375" dirty="0">
                <a:latin typeface="Times New Roman"/>
                <a:cs typeface="Times New Roman"/>
              </a:rPr>
              <a:t> </a:t>
            </a:r>
            <a:r>
              <a:rPr sz="2150" spc="30" dirty="0">
                <a:latin typeface="Times New Roman"/>
                <a:cs typeface="Times New Roman"/>
              </a:rPr>
              <a:t>)</a:t>
            </a:r>
            <a:endParaRPr sz="215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681976" y="4085590"/>
            <a:ext cx="574675" cy="212090"/>
          </a:xfrm>
          <a:custGeom>
            <a:avLst/>
            <a:gdLst/>
            <a:ahLst/>
            <a:cxnLst/>
            <a:rect l="l" t="t" r="r" b="b"/>
            <a:pathLst>
              <a:path w="574675" h="212089">
                <a:moveTo>
                  <a:pt x="506856" y="0"/>
                </a:moveTo>
                <a:lnTo>
                  <a:pt x="503808" y="8636"/>
                </a:lnTo>
                <a:lnTo>
                  <a:pt x="516094" y="13946"/>
                </a:lnTo>
                <a:lnTo>
                  <a:pt x="526653" y="21304"/>
                </a:lnTo>
                <a:lnTo>
                  <a:pt x="548044" y="55429"/>
                </a:lnTo>
                <a:lnTo>
                  <a:pt x="555117" y="104775"/>
                </a:lnTo>
                <a:lnTo>
                  <a:pt x="554331" y="123443"/>
                </a:lnTo>
                <a:lnTo>
                  <a:pt x="542544" y="169164"/>
                </a:lnTo>
                <a:lnTo>
                  <a:pt x="516237" y="197739"/>
                </a:lnTo>
                <a:lnTo>
                  <a:pt x="504190" y="203073"/>
                </a:lnTo>
                <a:lnTo>
                  <a:pt x="506856" y="211709"/>
                </a:lnTo>
                <a:lnTo>
                  <a:pt x="547326" y="187706"/>
                </a:lnTo>
                <a:lnTo>
                  <a:pt x="570055" y="143335"/>
                </a:lnTo>
                <a:lnTo>
                  <a:pt x="574421" y="105918"/>
                </a:lnTo>
                <a:lnTo>
                  <a:pt x="573325" y="86483"/>
                </a:lnTo>
                <a:lnTo>
                  <a:pt x="556895" y="37084"/>
                </a:lnTo>
                <a:lnTo>
                  <a:pt x="522212" y="5526"/>
                </a:lnTo>
                <a:lnTo>
                  <a:pt x="506856" y="0"/>
                </a:lnTo>
                <a:close/>
              </a:path>
              <a:path w="574675" h="212089">
                <a:moveTo>
                  <a:pt x="67564" y="0"/>
                </a:moveTo>
                <a:lnTo>
                  <a:pt x="27166" y="24056"/>
                </a:lnTo>
                <a:lnTo>
                  <a:pt x="4381" y="68548"/>
                </a:lnTo>
                <a:lnTo>
                  <a:pt x="0" y="105918"/>
                </a:lnTo>
                <a:lnTo>
                  <a:pt x="1093" y="125370"/>
                </a:lnTo>
                <a:lnTo>
                  <a:pt x="17399" y="174752"/>
                </a:lnTo>
                <a:lnTo>
                  <a:pt x="52153" y="206184"/>
                </a:lnTo>
                <a:lnTo>
                  <a:pt x="67564" y="211709"/>
                </a:lnTo>
                <a:lnTo>
                  <a:pt x="70230" y="203073"/>
                </a:lnTo>
                <a:lnTo>
                  <a:pt x="58183" y="197739"/>
                </a:lnTo>
                <a:lnTo>
                  <a:pt x="47767" y="190309"/>
                </a:lnTo>
                <a:lnTo>
                  <a:pt x="26376" y="155638"/>
                </a:lnTo>
                <a:lnTo>
                  <a:pt x="19303" y="104775"/>
                </a:lnTo>
                <a:lnTo>
                  <a:pt x="20089" y="86723"/>
                </a:lnTo>
                <a:lnTo>
                  <a:pt x="31876" y="42164"/>
                </a:lnTo>
                <a:lnTo>
                  <a:pt x="58398" y="13946"/>
                </a:lnTo>
                <a:lnTo>
                  <a:pt x="70612" y="8636"/>
                </a:lnTo>
                <a:lnTo>
                  <a:pt x="675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062343" y="3696842"/>
            <a:ext cx="1123950" cy="623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  <a:tabLst>
                <a:tab pos="694690" algn="l"/>
              </a:tabLst>
            </a:pPr>
            <a:r>
              <a:rPr sz="2000" b="1" spc="5" dirty="0">
                <a:latin typeface="Times New Roman"/>
                <a:cs typeface="Times New Roman"/>
              </a:rPr>
              <a:t>Rotor </a:t>
            </a:r>
            <a:r>
              <a:rPr sz="2000" b="1" dirty="0">
                <a:latin typeface="Times New Roman"/>
                <a:cs typeface="Times New Roman"/>
              </a:rPr>
              <a:t>Cu  Loss	</a:t>
            </a:r>
            <a:r>
              <a:rPr sz="1800" dirty="0">
                <a:latin typeface="Cambria Math"/>
                <a:cs typeface="Cambria Math"/>
              </a:rPr>
              <a:t>∝ </a:t>
            </a:r>
            <a:r>
              <a:rPr sz="1800" spc="55" dirty="0" smtClean="0">
                <a:latin typeface="Cambria Math"/>
                <a:cs typeface="Cambria Math"/>
              </a:rPr>
              <a:t>𝐼</a:t>
            </a:r>
            <a:r>
              <a:rPr sz="1950" spc="82" baseline="27777" dirty="0">
                <a:latin typeface="Cambria Math"/>
                <a:cs typeface="Cambria Math"/>
              </a:rPr>
              <a:t>2</a:t>
            </a:r>
            <a:endParaRPr sz="1950" baseline="27777" dirty="0">
              <a:latin typeface="Cambria Math"/>
              <a:cs typeface="Cambria Math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933947" y="4046854"/>
            <a:ext cx="574675" cy="212090"/>
          </a:xfrm>
          <a:custGeom>
            <a:avLst/>
            <a:gdLst/>
            <a:ahLst/>
            <a:cxnLst/>
            <a:rect l="l" t="t" r="r" b="b"/>
            <a:pathLst>
              <a:path w="574675" h="212089">
                <a:moveTo>
                  <a:pt x="506729" y="0"/>
                </a:moveTo>
                <a:lnTo>
                  <a:pt x="503809" y="8636"/>
                </a:lnTo>
                <a:lnTo>
                  <a:pt x="516022" y="13946"/>
                </a:lnTo>
                <a:lnTo>
                  <a:pt x="526557" y="21304"/>
                </a:lnTo>
                <a:lnTo>
                  <a:pt x="547971" y="55429"/>
                </a:lnTo>
                <a:lnTo>
                  <a:pt x="554989" y="104775"/>
                </a:lnTo>
                <a:lnTo>
                  <a:pt x="554204" y="123463"/>
                </a:lnTo>
                <a:lnTo>
                  <a:pt x="542416" y="169291"/>
                </a:lnTo>
                <a:lnTo>
                  <a:pt x="516163" y="197866"/>
                </a:lnTo>
                <a:lnTo>
                  <a:pt x="504063" y="203200"/>
                </a:lnTo>
                <a:lnTo>
                  <a:pt x="506729" y="211709"/>
                </a:lnTo>
                <a:lnTo>
                  <a:pt x="547252" y="187706"/>
                </a:lnTo>
                <a:lnTo>
                  <a:pt x="569976" y="143335"/>
                </a:lnTo>
                <a:lnTo>
                  <a:pt x="574294" y="105918"/>
                </a:lnTo>
                <a:lnTo>
                  <a:pt x="573200" y="86536"/>
                </a:lnTo>
                <a:lnTo>
                  <a:pt x="556894" y="37084"/>
                </a:lnTo>
                <a:lnTo>
                  <a:pt x="522140" y="5544"/>
                </a:lnTo>
                <a:lnTo>
                  <a:pt x="506729" y="0"/>
                </a:lnTo>
                <a:close/>
              </a:path>
              <a:path w="574675" h="212089">
                <a:moveTo>
                  <a:pt x="67437" y="0"/>
                </a:moveTo>
                <a:lnTo>
                  <a:pt x="27092" y="24110"/>
                </a:lnTo>
                <a:lnTo>
                  <a:pt x="4317" y="68595"/>
                </a:lnTo>
                <a:lnTo>
                  <a:pt x="0" y="105918"/>
                </a:lnTo>
                <a:lnTo>
                  <a:pt x="1075" y="125370"/>
                </a:lnTo>
                <a:lnTo>
                  <a:pt x="17399" y="174752"/>
                </a:lnTo>
                <a:lnTo>
                  <a:pt x="52081" y="206184"/>
                </a:lnTo>
                <a:lnTo>
                  <a:pt x="67437" y="211709"/>
                </a:lnTo>
                <a:lnTo>
                  <a:pt x="70103" y="203200"/>
                </a:lnTo>
                <a:lnTo>
                  <a:pt x="58056" y="197866"/>
                </a:lnTo>
                <a:lnTo>
                  <a:pt x="47640" y="190436"/>
                </a:lnTo>
                <a:lnTo>
                  <a:pt x="26322" y="155745"/>
                </a:lnTo>
                <a:lnTo>
                  <a:pt x="19303" y="104775"/>
                </a:lnTo>
                <a:lnTo>
                  <a:pt x="20087" y="86723"/>
                </a:lnTo>
                <a:lnTo>
                  <a:pt x="31750" y="42164"/>
                </a:lnTo>
                <a:lnTo>
                  <a:pt x="58271" y="13946"/>
                </a:lnTo>
                <a:lnTo>
                  <a:pt x="70485" y="8636"/>
                </a:lnTo>
                <a:lnTo>
                  <a:pt x="674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5996432" y="3989578"/>
            <a:ext cx="33655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mbria Math"/>
                <a:cs typeface="Cambria Math"/>
              </a:rPr>
              <a:t>∝ </a:t>
            </a:r>
            <a:r>
              <a:rPr lang="en-US" sz="1800" i="1" dirty="0" smtClean="0">
                <a:latin typeface="Cambria Math"/>
                <a:cs typeface="Cambria Math"/>
              </a:rPr>
              <a:t>I</a:t>
            </a:r>
            <a:r>
              <a:rPr sz="1800" dirty="0" smtClean="0">
                <a:latin typeface="Cambria Math"/>
                <a:cs typeface="Cambria Math"/>
              </a:rPr>
              <a:t> 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314947" y="3969257"/>
            <a:ext cx="122555" cy="21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40" dirty="0">
                <a:latin typeface="Cambria Math"/>
                <a:cs typeface="Cambria Math"/>
              </a:rPr>
              <a:t>2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368297" y="4866640"/>
            <a:ext cx="1552575" cy="1229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499"/>
              </a:lnSpc>
            </a:pPr>
            <a:r>
              <a:rPr sz="2000" b="1" spc="-5" dirty="0">
                <a:latin typeface="Times New Roman"/>
                <a:cs typeface="Times New Roman"/>
              </a:rPr>
              <a:t>Windage</a:t>
            </a:r>
            <a:r>
              <a:rPr sz="2000" b="1" spc="-114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Loss  (including  ventilation)  </a:t>
            </a:r>
            <a:r>
              <a:rPr sz="1950" spc="10" dirty="0">
                <a:latin typeface="Times New Roman"/>
                <a:cs typeface="Times New Roman"/>
              </a:rPr>
              <a:t>(</a:t>
            </a:r>
            <a:r>
              <a:rPr sz="1950" spc="10" dirty="0">
                <a:latin typeface="Symbol"/>
                <a:cs typeface="Symbol"/>
              </a:rPr>
              <a:t></a:t>
            </a:r>
            <a:r>
              <a:rPr sz="1950" spc="10" dirty="0">
                <a:latin typeface="Times New Roman"/>
                <a:cs typeface="Times New Roman"/>
              </a:rPr>
              <a:t> </a:t>
            </a:r>
            <a:r>
              <a:rPr sz="1950" i="1" spc="15" dirty="0">
                <a:latin typeface="Times New Roman"/>
                <a:cs typeface="Times New Roman"/>
              </a:rPr>
              <a:t>speed</a:t>
            </a:r>
            <a:r>
              <a:rPr sz="1950" i="1" spc="-350" dirty="0">
                <a:latin typeface="Times New Roman"/>
                <a:cs typeface="Times New Roman"/>
              </a:rPr>
              <a:t> </a:t>
            </a:r>
            <a:r>
              <a:rPr sz="1650" spc="22" baseline="45454" dirty="0">
                <a:latin typeface="Times New Roman"/>
                <a:cs typeface="Times New Roman"/>
              </a:rPr>
              <a:t>2 </a:t>
            </a:r>
            <a:r>
              <a:rPr sz="1950" spc="5" dirty="0">
                <a:latin typeface="Times New Roman"/>
                <a:cs typeface="Times New Roman"/>
              </a:rPr>
              <a:t>)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482976" y="6101689"/>
            <a:ext cx="1628139" cy="585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90"/>
              </a:lnSpc>
            </a:pPr>
            <a:r>
              <a:rPr sz="2000" b="1" spc="-5" dirty="0">
                <a:latin typeface="Times New Roman"/>
                <a:cs typeface="Times New Roman"/>
              </a:rPr>
              <a:t>Brush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Friction</a:t>
            </a:r>
            <a:endParaRPr sz="2000">
              <a:latin typeface="Times New Roman"/>
              <a:cs typeface="Times New Roman"/>
            </a:endParaRPr>
          </a:p>
          <a:p>
            <a:pPr marL="182880">
              <a:lnSpc>
                <a:spcPts val="2230"/>
              </a:lnSpc>
            </a:pPr>
            <a:r>
              <a:rPr sz="1950" spc="5" dirty="0">
                <a:latin typeface="Times New Roman"/>
                <a:cs typeface="Times New Roman"/>
              </a:rPr>
              <a:t>(</a:t>
            </a:r>
            <a:r>
              <a:rPr sz="1950" spc="5" dirty="0">
                <a:latin typeface="Symbol"/>
                <a:cs typeface="Symbol"/>
              </a:rPr>
              <a:t></a:t>
            </a:r>
            <a:r>
              <a:rPr sz="1950" spc="5" dirty="0">
                <a:latin typeface="Times New Roman"/>
                <a:cs typeface="Times New Roman"/>
              </a:rPr>
              <a:t> </a:t>
            </a:r>
            <a:r>
              <a:rPr sz="1950" i="1" spc="15" dirty="0">
                <a:latin typeface="Times New Roman"/>
                <a:cs typeface="Times New Roman"/>
              </a:rPr>
              <a:t>speed</a:t>
            </a:r>
            <a:r>
              <a:rPr sz="1950" i="1" spc="-345" dirty="0">
                <a:latin typeface="Times New Roman"/>
                <a:cs typeface="Times New Roman"/>
              </a:rPr>
              <a:t> </a:t>
            </a:r>
            <a:r>
              <a:rPr sz="1650" spc="22" baseline="45454" dirty="0">
                <a:latin typeface="Times New Roman"/>
                <a:cs typeface="Times New Roman"/>
              </a:rPr>
              <a:t>2 </a:t>
            </a:r>
            <a:r>
              <a:rPr sz="1950" spc="5" dirty="0">
                <a:latin typeface="Times New Roman"/>
                <a:cs typeface="Times New Roman"/>
              </a:rPr>
              <a:t>)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901946" y="6089497"/>
            <a:ext cx="1824355" cy="600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315"/>
              </a:lnSpc>
            </a:pPr>
            <a:r>
              <a:rPr sz="2000" b="1" dirty="0">
                <a:latin typeface="Times New Roman"/>
                <a:cs typeface="Times New Roman"/>
              </a:rPr>
              <a:t>Bearing</a:t>
            </a:r>
            <a:r>
              <a:rPr sz="2000" b="1" spc="-1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Friction</a:t>
            </a:r>
            <a:endParaRPr sz="2000">
              <a:latin typeface="Times New Roman"/>
              <a:cs typeface="Times New Roman"/>
            </a:endParaRPr>
          </a:p>
          <a:p>
            <a:pPr marR="1905" algn="ctr">
              <a:lnSpc>
                <a:spcPts val="2315"/>
              </a:lnSpc>
            </a:pPr>
            <a:r>
              <a:rPr sz="2000" spc="30" dirty="0">
                <a:latin typeface="Times New Roman"/>
                <a:cs typeface="Times New Roman"/>
              </a:rPr>
              <a:t>(</a:t>
            </a:r>
            <a:r>
              <a:rPr sz="2000" spc="30" dirty="0">
                <a:latin typeface="Symbol"/>
                <a:cs typeface="Symbol"/>
              </a:rPr>
              <a:t>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i="1" spc="20" dirty="0">
                <a:latin typeface="Times New Roman"/>
                <a:cs typeface="Times New Roman"/>
              </a:rPr>
              <a:t>speed</a:t>
            </a:r>
            <a:r>
              <a:rPr sz="2000" i="1" spc="-320" dirty="0">
                <a:latin typeface="Times New Roman"/>
                <a:cs typeface="Times New Roman"/>
              </a:rPr>
              <a:t> </a:t>
            </a:r>
            <a:r>
              <a:rPr sz="2000" spc="25" dirty="0"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4676" y="532518"/>
            <a:ext cx="10302646" cy="882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92295">
              <a:lnSpc>
                <a:spcPct val="100000"/>
              </a:lnSpc>
            </a:pPr>
            <a:r>
              <a:rPr sz="4400" spc="-409" dirty="0"/>
              <a:t>T</a:t>
            </a:r>
            <a:r>
              <a:rPr sz="4400" dirty="0"/>
              <a:t>asks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72108" y="1246131"/>
            <a:ext cx="10052050" cy="975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3200" dirty="0">
                <a:latin typeface="Times New Roman"/>
                <a:cs typeface="Times New Roman"/>
              </a:rPr>
              <a:t>Derive the condition for </a:t>
            </a:r>
            <a:r>
              <a:rPr sz="3200" b="1" dirty="0">
                <a:latin typeface="Times New Roman"/>
                <a:cs typeface="Times New Roman"/>
              </a:rPr>
              <a:t>maximum efficiency </a:t>
            </a:r>
            <a:r>
              <a:rPr sz="3200" dirty="0">
                <a:latin typeface="Times New Roman"/>
                <a:cs typeface="Times New Roman"/>
              </a:rPr>
              <a:t>for a</a:t>
            </a:r>
            <a:r>
              <a:rPr sz="3200" spc="-1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generator  and a motor given</a:t>
            </a:r>
            <a:r>
              <a:rPr sz="3200" spc="-11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that: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2108" y="2221491"/>
            <a:ext cx="2261235" cy="499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0" dirty="0">
                <a:latin typeface="Times New Roman"/>
                <a:cs typeface="Times New Roman"/>
              </a:rPr>
              <a:t>Total </a:t>
            </a:r>
            <a:r>
              <a:rPr sz="3200" dirty="0">
                <a:latin typeface="Times New Roman"/>
                <a:cs typeface="Times New Roman"/>
              </a:rPr>
              <a:t>losses</a:t>
            </a:r>
            <a:r>
              <a:rPr sz="3200" spc="-1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=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58825" y="4222509"/>
            <a:ext cx="4034154" cy="986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635">
              <a:lnSpc>
                <a:spcPct val="100000"/>
              </a:lnSpc>
            </a:pPr>
            <a:r>
              <a:rPr lang="en-US" sz="3200" dirty="0" smtClean="0">
                <a:latin typeface="Times New Roman"/>
                <a:cs typeface="Times New Roman"/>
              </a:rPr>
              <a:t> </a:t>
            </a:r>
            <a:r>
              <a:rPr sz="3200" dirty="0" smtClean="0">
                <a:latin typeface="Times New Roman"/>
                <a:cs typeface="Times New Roman"/>
              </a:rPr>
              <a:t>for </a:t>
            </a:r>
            <a:r>
              <a:rPr sz="3200" dirty="0">
                <a:latin typeface="Times New Roman"/>
                <a:cs typeface="Times New Roman"/>
              </a:rPr>
              <a:t>a 1 phase machine</a:t>
            </a:r>
            <a:r>
              <a:rPr sz="3200" spc="-105" dirty="0">
                <a:latin typeface="Times New Roman"/>
                <a:cs typeface="Times New Roman"/>
              </a:rPr>
              <a:t> </a:t>
            </a:r>
            <a:endParaRPr lang="en-US" sz="3200" spc="-105" dirty="0" smtClean="0">
              <a:latin typeface="Times New Roman"/>
              <a:cs typeface="Times New Roman"/>
            </a:endParaRPr>
          </a:p>
          <a:p>
            <a:pPr marL="12700" marR="5080" indent="635">
              <a:lnSpc>
                <a:spcPct val="100000"/>
              </a:lnSpc>
            </a:pPr>
            <a:r>
              <a:rPr lang="en-US" sz="3200" dirty="0" smtClean="0">
                <a:latin typeface="Times New Roman"/>
                <a:cs typeface="Times New Roman"/>
              </a:rPr>
              <a:t> </a:t>
            </a:r>
            <a:r>
              <a:rPr sz="3200" dirty="0" smtClean="0">
                <a:latin typeface="Times New Roman"/>
                <a:cs typeface="Times New Roman"/>
              </a:rPr>
              <a:t>for </a:t>
            </a:r>
            <a:r>
              <a:rPr sz="3200" dirty="0">
                <a:latin typeface="Times New Roman"/>
                <a:cs typeface="Times New Roman"/>
              </a:rPr>
              <a:t>a dc</a:t>
            </a:r>
            <a:r>
              <a:rPr sz="3200" spc="-85" dirty="0">
                <a:latin typeface="Times New Roman"/>
                <a:cs typeface="Times New Roman"/>
              </a:rPr>
              <a:t> </a:t>
            </a:r>
            <a:r>
              <a:rPr sz="3200" dirty="0" smtClean="0">
                <a:latin typeface="Times New Roman"/>
                <a:cs typeface="Times New Roman"/>
              </a:rPr>
              <a:t>machine</a:t>
            </a:r>
            <a:endParaRPr sz="32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7348" y="5309253"/>
            <a:ext cx="4296410" cy="499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141095" algn="l"/>
              </a:tabLst>
            </a:pPr>
            <a:r>
              <a:rPr sz="3200" dirty="0">
                <a:solidFill>
                  <a:schemeClr val="tx2">
                    <a:lumMod val="75000"/>
                  </a:schemeClr>
                </a:solidFill>
                <a:latin typeface="Times New Roman"/>
                <a:cs typeface="Times New Roman"/>
              </a:rPr>
              <a:t>ANS:</a:t>
            </a:r>
            <a:r>
              <a:rPr sz="3200" dirty="0">
                <a:latin typeface="Times New Roman"/>
                <a:cs typeface="Times New Roman"/>
              </a:rPr>
              <a:t>	For both</a:t>
            </a:r>
            <a:r>
              <a:rPr sz="3200" spc="-8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Times New Roman"/>
                <a:cs typeface="Times New Roman"/>
              </a:rPr>
              <a:t>machines: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583897" y="2240441"/>
            <a:ext cx="1858645" cy="491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150" i="1" spc="70" dirty="0">
                <a:latin typeface="Times New Roman"/>
                <a:cs typeface="Times New Roman"/>
              </a:rPr>
              <a:t>a</a:t>
            </a:r>
            <a:r>
              <a:rPr sz="3150" i="1" spc="-204" dirty="0">
                <a:latin typeface="Times New Roman"/>
                <a:cs typeface="Times New Roman"/>
              </a:rPr>
              <a:t> </a:t>
            </a:r>
            <a:r>
              <a:rPr sz="3150" spc="75" dirty="0">
                <a:latin typeface="Symbol"/>
                <a:cs typeface="Symbol"/>
              </a:rPr>
              <a:t></a:t>
            </a:r>
            <a:r>
              <a:rPr sz="3150" spc="-325" dirty="0">
                <a:latin typeface="Times New Roman"/>
                <a:cs typeface="Times New Roman"/>
              </a:rPr>
              <a:t> </a:t>
            </a:r>
            <a:r>
              <a:rPr sz="3150" i="1" spc="45" dirty="0">
                <a:latin typeface="Times New Roman"/>
                <a:cs typeface="Times New Roman"/>
              </a:rPr>
              <a:t>bI</a:t>
            </a:r>
            <a:r>
              <a:rPr sz="3150" i="1" spc="85" dirty="0">
                <a:latin typeface="Times New Roman"/>
                <a:cs typeface="Times New Roman"/>
              </a:rPr>
              <a:t> </a:t>
            </a:r>
            <a:r>
              <a:rPr sz="3150" spc="75" dirty="0">
                <a:latin typeface="Symbol"/>
                <a:cs typeface="Symbol"/>
              </a:rPr>
              <a:t></a:t>
            </a:r>
            <a:r>
              <a:rPr sz="3150" spc="-285" dirty="0">
                <a:latin typeface="Times New Roman"/>
                <a:cs typeface="Times New Roman"/>
              </a:rPr>
              <a:t> </a:t>
            </a:r>
            <a:r>
              <a:rPr sz="3150" i="1" spc="35" dirty="0">
                <a:latin typeface="Times New Roman"/>
                <a:cs typeface="Times New Roman"/>
              </a:rPr>
              <a:t>cI</a:t>
            </a:r>
            <a:r>
              <a:rPr sz="3150" i="1" spc="-340" dirty="0">
                <a:latin typeface="Times New Roman"/>
                <a:cs typeface="Times New Roman"/>
              </a:rPr>
              <a:t> </a:t>
            </a:r>
            <a:r>
              <a:rPr sz="2700" spc="75" baseline="43209" dirty="0">
                <a:latin typeface="Times New Roman"/>
                <a:cs typeface="Times New Roman"/>
              </a:rPr>
              <a:t>2</a:t>
            </a:r>
            <a:endParaRPr sz="2700" baseline="43209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87000" y="2720600"/>
            <a:ext cx="884122" cy="6078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950" i="1" spc="-120" dirty="0">
                <a:latin typeface="Times New Roman"/>
                <a:cs typeface="Times New Roman"/>
              </a:rPr>
              <a:t>AVI</a:t>
            </a:r>
            <a:endParaRPr sz="3950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255746" y="3718189"/>
            <a:ext cx="381635" cy="361315"/>
          </a:xfrm>
          <a:custGeom>
            <a:avLst/>
            <a:gdLst/>
            <a:ahLst/>
            <a:cxnLst/>
            <a:rect l="l" t="t" r="r" b="b"/>
            <a:pathLst>
              <a:path w="381635" h="361314">
                <a:moveTo>
                  <a:pt x="60546" y="238203"/>
                </a:moveTo>
                <a:lnTo>
                  <a:pt x="28097" y="238203"/>
                </a:lnTo>
                <a:lnTo>
                  <a:pt x="110642" y="361243"/>
                </a:lnTo>
                <a:lnTo>
                  <a:pt x="127333" y="361243"/>
                </a:lnTo>
                <a:lnTo>
                  <a:pt x="136138" y="326335"/>
                </a:lnTo>
                <a:lnTo>
                  <a:pt x="119442" y="326335"/>
                </a:lnTo>
                <a:lnTo>
                  <a:pt x="60546" y="238203"/>
                </a:lnTo>
                <a:close/>
              </a:path>
              <a:path w="381635" h="361314">
                <a:moveTo>
                  <a:pt x="381103" y="0"/>
                </a:moveTo>
                <a:lnTo>
                  <a:pt x="201961" y="0"/>
                </a:lnTo>
                <a:lnTo>
                  <a:pt x="119442" y="326335"/>
                </a:lnTo>
                <a:lnTo>
                  <a:pt x="136138" y="326335"/>
                </a:lnTo>
                <a:lnTo>
                  <a:pt x="214267" y="16582"/>
                </a:lnTo>
                <a:lnTo>
                  <a:pt x="381103" y="16582"/>
                </a:lnTo>
                <a:lnTo>
                  <a:pt x="381103" y="0"/>
                </a:lnTo>
                <a:close/>
              </a:path>
              <a:path w="381635" h="361314">
                <a:moveTo>
                  <a:pt x="46552" y="217263"/>
                </a:moveTo>
                <a:lnTo>
                  <a:pt x="0" y="242572"/>
                </a:lnTo>
                <a:lnTo>
                  <a:pt x="5281" y="252171"/>
                </a:lnTo>
                <a:lnTo>
                  <a:pt x="28097" y="238203"/>
                </a:lnTo>
                <a:lnTo>
                  <a:pt x="60546" y="238203"/>
                </a:lnTo>
                <a:lnTo>
                  <a:pt x="46552" y="2172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body" idx="1"/>
          </p:nvPr>
        </p:nvSpPr>
        <p:spPr>
          <a:xfrm>
            <a:off x="987348" y="2743205"/>
            <a:ext cx="9157335" cy="1492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And electrical input or output ( motor or generator ) </a:t>
            </a:r>
            <a:r>
              <a:rPr spc="-5" dirty="0"/>
              <a:t>is</a:t>
            </a:r>
            <a:r>
              <a:rPr spc="-150" dirty="0"/>
              <a:t> </a:t>
            </a:r>
            <a:r>
              <a:rPr dirty="0"/>
              <a:t>=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300" dirty="0"/>
          </a:p>
          <a:p>
            <a:pPr marL="12700">
              <a:lnSpc>
                <a:spcPct val="100000"/>
              </a:lnSpc>
              <a:tabLst>
                <a:tab pos="2522220" algn="l"/>
              </a:tabLst>
            </a:pPr>
            <a:r>
              <a:rPr dirty="0"/>
              <a:t>Where</a:t>
            </a:r>
            <a:r>
              <a:rPr spc="-195" dirty="0"/>
              <a:t> </a:t>
            </a:r>
            <a:r>
              <a:rPr dirty="0"/>
              <a:t>A</a:t>
            </a:r>
            <a:r>
              <a:rPr spc="-180" dirty="0"/>
              <a:t> </a:t>
            </a:r>
            <a:r>
              <a:rPr dirty="0" smtClean="0"/>
              <a:t>is	</a:t>
            </a:r>
            <a:r>
              <a:rPr sz="3975" spc="7" baseline="8385" dirty="0" smtClean="0"/>
              <a:t>3 </a:t>
            </a:r>
            <a:r>
              <a:rPr sz="3975" spc="-15" baseline="8385" dirty="0"/>
              <a:t>cos</a:t>
            </a:r>
            <a:r>
              <a:rPr sz="4125" i="1" spc="-15" baseline="8080" dirty="0" smtClean="0">
                <a:latin typeface="Symbol"/>
                <a:cs typeface="Symbol"/>
              </a:rPr>
              <a:t></a:t>
            </a:r>
            <a:r>
              <a:rPr lang="en-US" sz="4125" i="1" spc="-15" baseline="8080" dirty="0" smtClean="0">
                <a:latin typeface="Symbol"/>
                <a:cs typeface="Symbol"/>
              </a:rPr>
              <a:t>  </a:t>
            </a:r>
            <a:r>
              <a:rPr sz="3200" spc="-10" dirty="0" smtClean="0"/>
              <a:t>for </a:t>
            </a:r>
            <a:r>
              <a:rPr sz="3200" dirty="0"/>
              <a:t>a 3 phase machine</a:t>
            </a:r>
            <a:r>
              <a:rPr sz="3200" spc="-350" dirty="0"/>
              <a:t> </a:t>
            </a:r>
            <a:endParaRPr sz="3200" dirty="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67400" y="5259722"/>
            <a:ext cx="1453515" cy="598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788035" algn="l"/>
              </a:tabLst>
            </a:pPr>
            <a:r>
              <a:rPr sz="3850" i="1" spc="45" dirty="0">
                <a:solidFill>
                  <a:schemeClr val="accent1">
                    <a:lumMod val="75000"/>
                  </a:schemeClr>
                </a:solidFill>
                <a:latin typeface="Times New Roman"/>
                <a:cs typeface="Times New Roman"/>
              </a:rPr>
              <a:t>cI</a:t>
            </a:r>
            <a:r>
              <a:rPr sz="3850" i="1" spc="-420" dirty="0">
                <a:solidFill>
                  <a:schemeClr val="accent1">
                    <a:lumMod val="7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sz="3375" spc="67" baseline="43209" dirty="0">
                <a:solidFill>
                  <a:schemeClr val="accent1">
                    <a:lumMod val="75000"/>
                  </a:schemeClr>
                </a:solidFill>
                <a:latin typeface="Times New Roman"/>
                <a:cs typeface="Times New Roman"/>
              </a:rPr>
              <a:t>2	</a:t>
            </a:r>
            <a:r>
              <a:rPr sz="3850" spc="110" dirty="0">
                <a:solidFill>
                  <a:schemeClr val="accent1">
                    <a:lumMod val="75000"/>
                  </a:schemeClr>
                </a:solidFill>
                <a:latin typeface="Symbol"/>
                <a:cs typeface="Symbol"/>
              </a:rPr>
              <a:t></a:t>
            </a:r>
            <a:r>
              <a:rPr sz="3850" spc="-180" dirty="0">
                <a:solidFill>
                  <a:schemeClr val="accent1">
                    <a:lumMod val="7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sz="3850" i="1" spc="100" dirty="0">
                <a:solidFill>
                  <a:schemeClr val="accent1">
                    <a:lumMod val="75000"/>
                  </a:schemeClr>
                </a:solidFill>
                <a:latin typeface="Times New Roman"/>
                <a:cs typeface="Times New Roman"/>
              </a:rPr>
              <a:t>a</a:t>
            </a:r>
            <a:endParaRPr sz="3850" dirty="0">
              <a:solidFill>
                <a:schemeClr val="accent1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46563" y="4165929"/>
            <a:ext cx="877003" cy="1028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>
              <a:lnSpc>
                <a:spcPct val="100000"/>
              </a:lnSpc>
            </a:pPr>
            <a:r>
              <a:rPr sz="2700" spc="40" dirty="0">
                <a:latin typeface="Times New Roman"/>
                <a:cs typeface="Times New Roman"/>
              </a:rPr>
              <a:t>cos</a:t>
            </a:r>
            <a:r>
              <a:rPr sz="2900" i="1" spc="40" dirty="0">
                <a:latin typeface="Symbol"/>
                <a:cs typeface="Symbol"/>
              </a:rPr>
              <a:t></a:t>
            </a:r>
            <a:endParaRPr sz="2900" dirty="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3200" dirty="0">
                <a:latin typeface="Times New Roman"/>
                <a:cs typeface="Times New Roman"/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1412" rIns="0" bIns="0" rtlCol="0">
            <a:spAutoFit/>
          </a:bodyPr>
          <a:lstStyle/>
          <a:p>
            <a:pPr marL="2836545">
              <a:lnSpc>
                <a:spcPct val="100000"/>
              </a:lnSpc>
            </a:pPr>
            <a:r>
              <a:rPr spc="-5" dirty="0"/>
              <a:t>Course</a:t>
            </a:r>
            <a:r>
              <a:rPr spc="-15" dirty="0"/>
              <a:t> </a:t>
            </a:r>
            <a:r>
              <a:rPr spc="-5" dirty="0"/>
              <a:t>Specifications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5800" y="1219200"/>
            <a:ext cx="11131550" cy="432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8335" indent="-635635">
              <a:lnSpc>
                <a:spcPts val="3650"/>
              </a:lnSpc>
              <a:buClr>
                <a:srgbClr val="C00000"/>
              </a:buClr>
              <a:buSzPct val="70312"/>
              <a:buFont typeface="Wingdings"/>
              <a:buChar char=""/>
              <a:tabLst>
                <a:tab pos="648335" algn="l"/>
                <a:tab pos="648970" algn="l"/>
                <a:tab pos="3121660" algn="l"/>
              </a:tabLst>
            </a:pPr>
            <a:r>
              <a:rPr sz="3200" b="1" dirty="0">
                <a:latin typeface="Times New Roman"/>
                <a:cs typeface="Times New Roman"/>
              </a:rPr>
              <a:t>Course</a:t>
            </a:r>
            <a:r>
              <a:rPr sz="3200" b="1" spc="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code:	EN319 – Electrical Machines and</a:t>
            </a:r>
            <a:r>
              <a:rPr sz="3200" b="1" spc="-10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Power</a:t>
            </a:r>
            <a:endParaRPr sz="3200" dirty="0">
              <a:latin typeface="Times New Roman"/>
              <a:cs typeface="Times New Roman"/>
            </a:endParaRPr>
          </a:p>
          <a:p>
            <a:pPr marL="240665">
              <a:lnSpc>
                <a:spcPts val="3650"/>
              </a:lnSpc>
            </a:pPr>
            <a:r>
              <a:rPr sz="3200" b="1" spc="-5" dirty="0">
                <a:latin typeface="Times New Roman"/>
                <a:cs typeface="Times New Roman"/>
              </a:rPr>
              <a:t>Electronics</a:t>
            </a:r>
            <a:r>
              <a:rPr sz="3200" b="1" spc="-6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Lab</a:t>
            </a:r>
            <a:endParaRPr sz="3200" dirty="0">
              <a:latin typeface="Times New Roman"/>
              <a:cs typeface="Times New Roman"/>
            </a:endParaRPr>
          </a:p>
          <a:p>
            <a:pPr marL="648335" indent="-635635">
              <a:lnSpc>
                <a:spcPct val="100000"/>
              </a:lnSpc>
              <a:spcBef>
                <a:spcPts val="615"/>
              </a:spcBef>
              <a:buClr>
                <a:srgbClr val="C00000"/>
              </a:buClr>
              <a:buSzPct val="70312"/>
              <a:buFont typeface="Wingdings"/>
              <a:buChar char=""/>
              <a:tabLst>
                <a:tab pos="648335" algn="l"/>
                <a:tab pos="648970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Number </a:t>
            </a:r>
            <a:r>
              <a:rPr sz="3200" b="1" dirty="0">
                <a:latin typeface="Times New Roman"/>
                <a:cs typeface="Times New Roman"/>
              </a:rPr>
              <a:t>of </a:t>
            </a:r>
            <a:r>
              <a:rPr sz="3200" b="1" spc="-5" dirty="0">
                <a:latin typeface="Times New Roman"/>
                <a:cs typeface="Times New Roman"/>
              </a:rPr>
              <a:t>credits:</a:t>
            </a:r>
            <a:r>
              <a:rPr sz="3200" b="1" spc="-155" dirty="0">
                <a:latin typeface="Times New Roman"/>
                <a:cs typeface="Times New Roman"/>
              </a:rPr>
              <a:t> </a:t>
            </a:r>
            <a:r>
              <a:rPr sz="3200" b="1" spc="5" dirty="0">
                <a:solidFill>
                  <a:srgbClr val="C00000"/>
                </a:solidFill>
                <a:latin typeface="Times New Roman"/>
                <a:cs typeface="Times New Roman"/>
              </a:rPr>
              <a:t>03</a:t>
            </a:r>
            <a:endParaRPr sz="3200" dirty="0">
              <a:latin typeface="Times New Roman"/>
              <a:cs typeface="Times New Roman"/>
            </a:endParaRPr>
          </a:p>
          <a:p>
            <a:pPr marL="648335" indent="-635635">
              <a:lnSpc>
                <a:spcPct val="100000"/>
              </a:lnSpc>
              <a:spcBef>
                <a:spcPts val="610"/>
              </a:spcBef>
              <a:buClr>
                <a:srgbClr val="C00000"/>
              </a:buClr>
              <a:buSzPct val="70312"/>
              <a:buFont typeface="Wingdings"/>
              <a:buChar char=""/>
              <a:tabLst>
                <a:tab pos="648335" algn="l"/>
                <a:tab pos="648970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Number </a:t>
            </a:r>
            <a:r>
              <a:rPr sz="3200" b="1" dirty="0">
                <a:latin typeface="Times New Roman"/>
                <a:cs typeface="Times New Roman"/>
              </a:rPr>
              <a:t>of Experiments to </a:t>
            </a:r>
            <a:r>
              <a:rPr sz="3200" b="1" spc="-5" dirty="0">
                <a:latin typeface="Times New Roman"/>
                <a:cs typeface="Times New Roman"/>
              </a:rPr>
              <a:t>be </a:t>
            </a:r>
            <a:r>
              <a:rPr sz="3200" b="1" dirty="0">
                <a:latin typeface="Times New Roman"/>
                <a:cs typeface="Times New Roman"/>
              </a:rPr>
              <a:t>conducted :</a:t>
            </a:r>
            <a:r>
              <a:rPr sz="3200" b="1" spc="-155" dirty="0"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C00000"/>
                </a:solidFill>
                <a:latin typeface="Times New Roman"/>
                <a:cs typeface="Times New Roman"/>
              </a:rPr>
              <a:t>5</a:t>
            </a:r>
            <a:endParaRPr sz="3200" dirty="0">
              <a:latin typeface="Times New Roman"/>
              <a:cs typeface="Times New Roman"/>
            </a:endParaRPr>
          </a:p>
          <a:p>
            <a:pPr marL="648335" indent="-635635">
              <a:lnSpc>
                <a:spcPct val="100000"/>
              </a:lnSpc>
              <a:spcBef>
                <a:spcPts val="625"/>
              </a:spcBef>
              <a:buClr>
                <a:srgbClr val="C00000"/>
              </a:buClr>
              <a:buSzPct val="70312"/>
              <a:buFont typeface="Wingdings"/>
              <a:buChar char=""/>
              <a:tabLst>
                <a:tab pos="648335" algn="l"/>
                <a:tab pos="648970" algn="l"/>
                <a:tab pos="5066665" algn="l"/>
              </a:tabLst>
            </a:pPr>
            <a:r>
              <a:rPr sz="3200" b="1" dirty="0">
                <a:latin typeface="Times New Roman"/>
                <a:cs typeface="Times New Roman"/>
              </a:rPr>
              <a:t>Number of lab</a:t>
            </a:r>
            <a:r>
              <a:rPr sz="3200" b="1" spc="-8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sessions</a:t>
            </a:r>
            <a:r>
              <a:rPr sz="3200" b="1" spc="-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:	</a:t>
            </a:r>
            <a:r>
              <a:rPr sz="3200" b="1" spc="5" dirty="0" smtClean="0">
                <a:solidFill>
                  <a:srgbClr val="C00000"/>
                </a:solidFill>
                <a:latin typeface="Times New Roman"/>
                <a:cs typeface="Times New Roman"/>
              </a:rPr>
              <a:t>10</a:t>
            </a:r>
            <a:r>
              <a:rPr lang="en-US" sz="3200" b="1" spc="5" dirty="0" smtClean="0">
                <a:solidFill>
                  <a:srgbClr val="C00000"/>
                </a:solidFill>
                <a:latin typeface="Times New Roman"/>
                <a:cs typeface="Times New Roman"/>
              </a:rPr>
              <a:t> (/2)</a:t>
            </a:r>
            <a:r>
              <a:rPr sz="3200" b="1" spc="5" dirty="0" smtClean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of </a:t>
            </a:r>
            <a:r>
              <a:rPr sz="3200" b="1" spc="-5" dirty="0">
                <a:latin typeface="Times New Roman"/>
                <a:cs typeface="Times New Roman"/>
              </a:rPr>
              <a:t>3hr </a:t>
            </a:r>
            <a:r>
              <a:rPr sz="3200" b="1" dirty="0">
                <a:latin typeface="Times New Roman"/>
                <a:cs typeface="Times New Roman"/>
              </a:rPr>
              <a:t>duration</a:t>
            </a:r>
            <a:r>
              <a:rPr sz="3200" b="1" spc="-18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each</a:t>
            </a:r>
            <a:endParaRPr sz="3200" dirty="0">
              <a:latin typeface="Times New Roman"/>
              <a:cs typeface="Times New Roman"/>
            </a:endParaRPr>
          </a:p>
          <a:p>
            <a:pPr marL="640715" indent="-628015">
              <a:lnSpc>
                <a:spcPct val="100000"/>
              </a:lnSpc>
              <a:spcBef>
                <a:spcPts val="615"/>
              </a:spcBef>
              <a:buClr>
                <a:srgbClr val="C00000"/>
              </a:buClr>
              <a:buSzPct val="70312"/>
              <a:buFont typeface="Wingdings"/>
              <a:buChar char=""/>
              <a:tabLst>
                <a:tab pos="640715" algn="l"/>
                <a:tab pos="641350" algn="l"/>
              </a:tabLst>
            </a:pPr>
            <a:r>
              <a:rPr sz="3200" b="1" spc="-60" dirty="0">
                <a:latin typeface="Times New Roman"/>
                <a:cs typeface="Times New Roman"/>
              </a:rPr>
              <a:t>Venue </a:t>
            </a:r>
            <a:r>
              <a:rPr sz="3200" b="1" dirty="0">
                <a:latin typeface="Times New Roman"/>
                <a:cs typeface="Times New Roman"/>
              </a:rPr>
              <a:t>: </a:t>
            </a:r>
            <a:r>
              <a:rPr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Electric machines lab</a:t>
            </a:r>
            <a:r>
              <a:rPr sz="3200" b="1" dirty="0">
                <a:latin typeface="Times New Roman"/>
                <a:cs typeface="Times New Roman"/>
              </a:rPr>
              <a:t> EE department </a:t>
            </a:r>
            <a:r>
              <a:rPr sz="3200" b="1" spc="-10" dirty="0">
                <a:latin typeface="Times New Roman"/>
                <a:cs typeface="Times New Roman"/>
              </a:rPr>
              <a:t>(ground</a:t>
            </a:r>
            <a:r>
              <a:rPr sz="3200" b="1" spc="-50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Times New Roman"/>
                <a:cs typeface="Times New Roman"/>
              </a:rPr>
              <a:t>floor)</a:t>
            </a:r>
            <a:endParaRPr sz="3200" dirty="0">
              <a:latin typeface="Times New Roman"/>
              <a:cs typeface="Times New Roman"/>
            </a:endParaRPr>
          </a:p>
          <a:p>
            <a:pPr marL="648335" indent="-635635">
              <a:lnSpc>
                <a:spcPct val="100000"/>
              </a:lnSpc>
              <a:spcBef>
                <a:spcPts val="610"/>
              </a:spcBef>
              <a:buClr>
                <a:srgbClr val="C00000"/>
              </a:buClr>
              <a:buSzPct val="70312"/>
              <a:buFont typeface="Wingdings"/>
              <a:buChar char=""/>
              <a:tabLst>
                <a:tab pos="648335" algn="l"/>
                <a:tab pos="648970" algn="l"/>
                <a:tab pos="2702560" algn="l"/>
                <a:tab pos="4350385" algn="l"/>
              </a:tabLst>
            </a:pPr>
            <a:r>
              <a:rPr sz="3200" b="1" dirty="0">
                <a:latin typeface="Times New Roman"/>
                <a:cs typeface="Times New Roman"/>
              </a:rPr>
              <a:t>Lab </a:t>
            </a:r>
            <a:r>
              <a:rPr sz="3200" b="1" dirty="0" smtClean="0">
                <a:latin typeface="Times New Roman"/>
                <a:cs typeface="Times New Roman"/>
              </a:rPr>
              <a:t>slot</a:t>
            </a:r>
            <a:r>
              <a:rPr sz="3200" b="1" smtClean="0">
                <a:latin typeface="Times New Roman"/>
                <a:cs typeface="Times New Roman"/>
              </a:rPr>
              <a:t>:</a:t>
            </a:r>
            <a:r>
              <a:rPr lang="en-US" sz="3200" b="1" dirty="0" smtClean="0">
                <a:latin typeface="Times New Roman"/>
                <a:cs typeface="Times New Roman"/>
              </a:rPr>
              <a:t> </a:t>
            </a:r>
            <a:r>
              <a:rPr lang="en-US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Tuesday </a:t>
            </a:r>
            <a:r>
              <a:rPr sz="3200" b="1" smtClean="0">
                <a:latin typeface="Times New Roman"/>
                <a:cs typeface="Times New Roman"/>
              </a:rPr>
              <a:t>afternoon</a:t>
            </a:r>
            <a:endParaRPr sz="3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640715" algn="l"/>
              </a:tabLst>
            </a:pPr>
            <a:r>
              <a:rPr sz="2250" spc="15" dirty="0">
                <a:solidFill>
                  <a:srgbClr val="C00000"/>
                </a:solidFill>
                <a:latin typeface="Wingdings"/>
                <a:cs typeface="Wingdings"/>
              </a:rPr>
              <a:t></a:t>
            </a:r>
            <a:r>
              <a:rPr sz="2250" spc="15" dirty="0">
                <a:solidFill>
                  <a:srgbClr val="C00000"/>
                </a:solidFill>
                <a:latin typeface="Times New Roman"/>
                <a:cs typeface="Times New Roman"/>
              </a:rPr>
              <a:t>	</a:t>
            </a:r>
            <a:r>
              <a:rPr sz="3200" b="1" spc="-10" dirty="0">
                <a:latin typeface="Times New Roman"/>
                <a:cs typeface="Times New Roman"/>
              </a:rPr>
              <a:t>Timing: </a:t>
            </a:r>
            <a:r>
              <a:rPr sz="3200" b="1" dirty="0">
                <a:latin typeface="Times New Roman"/>
                <a:cs typeface="Times New Roman"/>
              </a:rPr>
              <a:t>1400h </a:t>
            </a:r>
            <a:r>
              <a:rPr sz="3200" b="1">
                <a:latin typeface="Times New Roman"/>
                <a:cs typeface="Times New Roman"/>
              </a:rPr>
              <a:t>–</a:t>
            </a:r>
            <a:r>
              <a:rPr sz="3200" b="1" spc="-105">
                <a:latin typeface="Times New Roman"/>
                <a:cs typeface="Times New Roman"/>
              </a:rPr>
              <a:t> </a:t>
            </a:r>
            <a:r>
              <a:rPr sz="3200" b="1" smtClean="0">
                <a:latin typeface="Times New Roman"/>
                <a:cs typeface="Times New Roman"/>
              </a:rPr>
              <a:t>1700h</a:t>
            </a:r>
            <a:endParaRPr sz="1600" b="1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38150" y="1239950"/>
            <a:ext cx="10644262" cy="46038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3600" b="1" dirty="0">
                <a:solidFill>
                  <a:srgbClr val="1F4E79"/>
                </a:solidFill>
                <a:latin typeface="Times New Roman"/>
                <a:cs typeface="Times New Roman"/>
              </a:rPr>
              <a:t>List of</a:t>
            </a:r>
            <a:r>
              <a:rPr sz="3600" b="1" spc="-75" dirty="0">
                <a:solidFill>
                  <a:srgbClr val="1F4E79"/>
                </a:solidFill>
                <a:latin typeface="Times New Roman"/>
                <a:cs typeface="Times New Roman"/>
              </a:rPr>
              <a:t> </a:t>
            </a:r>
            <a:r>
              <a:rPr sz="3600" b="1" dirty="0">
                <a:solidFill>
                  <a:srgbClr val="1F4E79"/>
                </a:solidFill>
                <a:latin typeface="Times New Roman"/>
                <a:cs typeface="Times New Roman"/>
              </a:rPr>
              <a:t>Experiments</a:t>
            </a:r>
            <a:endParaRPr sz="3600" dirty="0">
              <a:latin typeface="Times New Roman"/>
              <a:cs typeface="Times New Roman"/>
            </a:endParaRPr>
          </a:p>
          <a:p>
            <a:pPr marL="527050" indent="-514350">
              <a:lnSpc>
                <a:spcPct val="150000"/>
              </a:lnSpc>
              <a:spcBef>
                <a:spcPts val="705"/>
              </a:spcBef>
              <a:buFont typeface="+mj-lt"/>
              <a:buAutoNum type="arabicPeriod"/>
              <a:tabLst>
                <a:tab pos="369570" algn="l"/>
              </a:tabLst>
            </a:pPr>
            <a:r>
              <a:rPr sz="2600" b="1" dirty="0">
                <a:latin typeface="Times New Roman"/>
                <a:cs typeface="Times New Roman"/>
              </a:rPr>
              <a:t>Power </a:t>
            </a:r>
            <a:r>
              <a:rPr sz="2600" b="1" spc="-5" dirty="0">
                <a:latin typeface="Times New Roman"/>
                <a:cs typeface="Times New Roman"/>
              </a:rPr>
              <a:t>measurement </a:t>
            </a:r>
            <a:r>
              <a:rPr sz="2600" b="1" dirty="0">
                <a:latin typeface="Times New Roman"/>
                <a:cs typeface="Times New Roman"/>
              </a:rPr>
              <a:t>in balanced 3 phase </a:t>
            </a:r>
            <a:r>
              <a:rPr sz="2600" b="1" spc="-10" dirty="0">
                <a:latin typeface="Times New Roman"/>
                <a:cs typeface="Times New Roman"/>
              </a:rPr>
              <a:t>circuits </a:t>
            </a:r>
            <a:r>
              <a:rPr sz="2600" b="1" dirty="0">
                <a:latin typeface="Times New Roman"/>
                <a:cs typeface="Times New Roman"/>
              </a:rPr>
              <a:t>and power factor</a:t>
            </a:r>
            <a:r>
              <a:rPr sz="2600" b="1" spc="-235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improvement</a:t>
            </a:r>
            <a:endParaRPr sz="2600" dirty="0">
              <a:latin typeface="Times New Roman"/>
              <a:cs typeface="Times New Roman"/>
            </a:endParaRPr>
          </a:p>
          <a:p>
            <a:pPr marL="368935" indent="-356235">
              <a:lnSpc>
                <a:spcPct val="150000"/>
              </a:lnSpc>
              <a:spcBef>
                <a:spcPts val="685"/>
              </a:spcBef>
              <a:buAutoNum type="arabicPeriod"/>
              <a:tabLst>
                <a:tab pos="369570" algn="l"/>
              </a:tabLst>
            </a:pPr>
            <a:r>
              <a:rPr sz="2600" b="1" dirty="0">
                <a:latin typeface="Times New Roman"/>
                <a:cs typeface="Times New Roman"/>
              </a:rPr>
              <a:t>Open </a:t>
            </a:r>
            <a:r>
              <a:rPr sz="2600" b="1" spc="-10" dirty="0">
                <a:latin typeface="Times New Roman"/>
                <a:cs typeface="Times New Roman"/>
              </a:rPr>
              <a:t>circuit </a:t>
            </a:r>
            <a:r>
              <a:rPr sz="2600" b="1" dirty="0">
                <a:latin typeface="Times New Roman"/>
                <a:cs typeface="Times New Roman"/>
              </a:rPr>
              <a:t>and short </a:t>
            </a:r>
            <a:r>
              <a:rPr sz="2600" b="1" spc="-10" dirty="0">
                <a:latin typeface="Times New Roman"/>
                <a:cs typeface="Times New Roman"/>
              </a:rPr>
              <a:t>circuit </a:t>
            </a:r>
            <a:r>
              <a:rPr sz="2600" b="1" spc="-5" dirty="0">
                <a:latin typeface="Times New Roman"/>
                <a:cs typeface="Times New Roman"/>
              </a:rPr>
              <a:t>tests </a:t>
            </a:r>
            <a:r>
              <a:rPr sz="2600" b="1" dirty="0">
                <a:latin typeface="Times New Roman"/>
                <a:cs typeface="Times New Roman"/>
              </a:rPr>
              <a:t>on single phase</a:t>
            </a:r>
            <a:r>
              <a:rPr sz="2600" b="1" spc="-20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transformers</a:t>
            </a:r>
            <a:endParaRPr sz="2600" dirty="0">
              <a:latin typeface="Times New Roman"/>
              <a:cs typeface="Times New Roman"/>
            </a:endParaRPr>
          </a:p>
          <a:p>
            <a:pPr marL="368935" indent="-356235">
              <a:lnSpc>
                <a:spcPct val="150000"/>
              </a:lnSpc>
              <a:spcBef>
                <a:spcPts val="685"/>
              </a:spcBef>
              <a:buAutoNum type="arabicPeriod"/>
              <a:tabLst>
                <a:tab pos="369570" algn="l"/>
              </a:tabLst>
            </a:pPr>
            <a:r>
              <a:rPr sz="2600" b="1" spc="-5" dirty="0">
                <a:latin typeface="Times New Roman"/>
                <a:cs typeface="Times New Roman"/>
              </a:rPr>
              <a:t>Characteristics </a:t>
            </a:r>
            <a:r>
              <a:rPr sz="2600" b="1" dirty="0">
                <a:latin typeface="Times New Roman"/>
                <a:cs typeface="Times New Roman"/>
              </a:rPr>
              <a:t>of DC</a:t>
            </a:r>
            <a:r>
              <a:rPr sz="2600" b="1" spc="-45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generators</a:t>
            </a:r>
            <a:endParaRPr sz="2600" dirty="0">
              <a:latin typeface="Times New Roman"/>
              <a:cs typeface="Times New Roman"/>
            </a:endParaRPr>
          </a:p>
          <a:p>
            <a:pPr marL="368935" indent="-356235">
              <a:lnSpc>
                <a:spcPct val="150000"/>
              </a:lnSpc>
              <a:spcBef>
                <a:spcPts val="695"/>
              </a:spcBef>
              <a:buAutoNum type="arabicPeriod"/>
              <a:tabLst>
                <a:tab pos="369570" algn="l"/>
              </a:tabLst>
            </a:pPr>
            <a:r>
              <a:rPr sz="2600" b="1" spc="-5" dirty="0">
                <a:latin typeface="Times New Roman"/>
                <a:cs typeface="Times New Roman"/>
              </a:rPr>
              <a:t>Characteristics </a:t>
            </a:r>
            <a:r>
              <a:rPr sz="2600" b="1" dirty="0">
                <a:latin typeface="Times New Roman"/>
                <a:cs typeface="Times New Roman"/>
              </a:rPr>
              <a:t>of Separately </a:t>
            </a:r>
            <a:r>
              <a:rPr sz="2600" b="1" spc="-5" dirty="0">
                <a:latin typeface="Times New Roman"/>
                <a:cs typeface="Times New Roman"/>
              </a:rPr>
              <a:t>excited </a:t>
            </a:r>
            <a:r>
              <a:rPr sz="2600" b="1" dirty="0">
                <a:latin typeface="Times New Roman"/>
                <a:cs typeface="Times New Roman"/>
              </a:rPr>
              <a:t>DC</a:t>
            </a:r>
            <a:r>
              <a:rPr sz="2600" b="1" spc="-30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motor</a:t>
            </a:r>
            <a:endParaRPr sz="2600" dirty="0">
              <a:latin typeface="Times New Roman"/>
              <a:cs typeface="Times New Roman"/>
            </a:endParaRPr>
          </a:p>
          <a:p>
            <a:pPr marL="368935" indent="-356235">
              <a:lnSpc>
                <a:spcPct val="150000"/>
              </a:lnSpc>
              <a:spcBef>
                <a:spcPts val="685"/>
              </a:spcBef>
              <a:buAutoNum type="arabicPeriod"/>
              <a:tabLst>
                <a:tab pos="369570" algn="l"/>
              </a:tabLst>
            </a:pPr>
            <a:r>
              <a:rPr sz="2600" b="1" dirty="0">
                <a:latin typeface="Times New Roman"/>
                <a:cs typeface="Times New Roman"/>
              </a:rPr>
              <a:t>Speed </a:t>
            </a:r>
            <a:r>
              <a:rPr sz="2600" b="1" spc="-10" dirty="0">
                <a:latin typeface="Times New Roman"/>
                <a:cs typeface="Times New Roman"/>
              </a:rPr>
              <a:t>control </a:t>
            </a:r>
            <a:r>
              <a:rPr sz="2600" b="1" dirty="0">
                <a:latin typeface="Times New Roman"/>
                <a:cs typeface="Times New Roman"/>
              </a:rPr>
              <a:t>of 3phase </a:t>
            </a:r>
            <a:r>
              <a:rPr sz="2600" b="1">
                <a:latin typeface="Times New Roman"/>
                <a:cs typeface="Times New Roman"/>
              </a:rPr>
              <a:t>Induction</a:t>
            </a:r>
            <a:r>
              <a:rPr sz="2600" b="1" spc="-65">
                <a:latin typeface="Times New Roman"/>
                <a:cs typeface="Times New Roman"/>
              </a:rPr>
              <a:t> </a:t>
            </a:r>
            <a:r>
              <a:rPr sz="2600" b="1" smtClean="0">
                <a:latin typeface="Times New Roman"/>
                <a:cs typeface="Times New Roman"/>
              </a:rPr>
              <a:t>motor</a:t>
            </a:r>
            <a:endParaRPr sz="26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1270</TotalTime>
  <Words>1574</Words>
  <Application>Microsoft Office PowerPoint</Application>
  <PresentationFormat>Custom</PresentationFormat>
  <Paragraphs>492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Introduction: Indian power system</vt:lpstr>
      <vt:lpstr>Classification of Electric  machines</vt:lpstr>
      <vt:lpstr>Some Applications</vt:lpstr>
      <vt:lpstr>Special Electric machines</vt:lpstr>
      <vt:lpstr>Loss Classification in Electric machines</vt:lpstr>
      <vt:lpstr>Tasks</vt:lpstr>
      <vt:lpstr>Course Specifications</vt:lpstr>
      <vt:lpstr>Slide 9</vt:lpstr>
      <vt:lpstr>Slide 10</vt:lpstr>
      <vt:lpstr>EN 319 Course Schedule '18</vt:lpstr>
      <vt:lpstr>Course grading</vt:lpstr>
      <vt:lpstr>Slide 13</vt:lpstr>
      <vt:lpstr>Rules and regulations</vt:lpstr>
      <vt:lpstr>Plan for each lab session..</vt:lpstr>
      <vt:lpstr>Lab reports</vt:lpstr>
      <vt:lpstr>Regarding lab report grading</vt:lpstr>
      <vt:lpstr>Slide 18</vt:lpstr>
      <vt:lpstr>What to expect</vt:lpstr>
      <vt:lpstr>IITB: From the pages of history..</vt:lpstr>
      <vt:lpstr>Slide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Vijay A S</dc:creator>
  <cp:lastModifiedBy>Ravindra Vankina</cp:lastModifiedBy>
  <cp:revision>74</cp:revision>
  <dcterms:created xsi:type="dcterms:W3CDTF">2017-03-06T11:04:37Z</dcterms:created>
  <dcterms:modified xsi:type="dcterms:W3CDTF">2018-07-18T07:09:33Z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2016-10-19T00:00:00Z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2017-03-06T00:00:00Z</vt:filetime>
  </property>
</Properties>
</file>